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4"/>
  </p:sldMasterIdLst>
  <p:notesMasterIdLst>
    <p:notesMasterId r:id="rId6"/>
  </p:notesMasterIdLst>
  <p:sldIdLst>
    <p:sldId id="256" r:id="rId5"/>
  </p:sldIdLst>
  <p:sldSz cx="10688638" cy="756285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441" userDrawn="1">
          <p15:clr>
            <a:srgbClr val="A4A3A4"/>
          </p15:clr>
        </p15:guide>
        <p15:guide id="3" pos="6474" userDrawn="1">
          <p15:clr>
            <a:srgbClr val="A4A3A4"/>
          </p15:clr>
        </p15:guide>
        <p15:guide id="4" orient="horz" pos="2382">
          <p15:clr>
            <a:srgbClr val="A4A3A4"/>
          </p15:clr>
        </p15:guide>
        <p15:guide id="5" orient="horz" pos="4491" userDrawn="1">
          <p15:clr>
            <a:srgbClr val="A4A3A4"/>
          </p15:clr>
        </p15:guide>
        <p15:guide id="6" orient="horz" pos="122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BC25"/>
    <a:srgbClr val="EA884D"/>
    <a:srgbClr val="B5B1A4"/>
    <a:srgbClr val="E36554"/>
    <a:srgbClr val="4CB589"/>
    <a:srgbClr val="9BC962"/>
    <a:srgbClr val="3D8A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9581171-22BA-4D32-9D13-BBA95825BC21}" v="3" dt="2025-06-12T15:57:17.873"/>
  </p1510:revLst>
</p1510:revInfo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>
    <p:restoredLeft sz="6977" autoAdjust="0"/>
    <p:restoredTop sz="93373" autoAdjust="0"/>
  </p:normalViewPr>
  <p:slideViewPr>
    <p:cSldViewPr snapToGrid="0" showGuides="1">
      <p:cViewPr varScale="1">
        <p:scale>
          <a:sx n="108" d="100"/>
          <a:sy n="108" d="100"/>
        </p:scale>
        <p:origin x="1866" y="120"/>
      </p:cViewPr>
      <p:guideLst>
        <p:guide pos="441"/>
        <p:guide pos="6474"/>
        <p:guide orient="horz" pos="2382"/>
        <p:guide orient="horz" pos="4491"/>
        <p:guide orient="horz" pos="122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chwierskott, Uwe-GMOS" userId="be80f18b-0255-4762-9c94-cf38243f6bc5" providerId="ADAL" clId="{89581171-22BA-4D32-9D13-BBA95825BC21}"/>
    <pc:docChg chg="undo custSel modSld">
      <pc:chgData name="Schwierskott, Uwe-GMOS" userId="be80f18b-0255-4762-9c94-cf38243f6bc5" providerId="ADAL" clId="{89581171-22BA-4D32-9D13-BBA95825BC21}" dt="2025-06-12T15:57:30.922" v="1023" actId="1076"/>
      <pc:docMkLst>
        <pc:docMk/>
      </pc:docMkLst>
      <pc:sldChg chg="addSp delSp modSp mod">
        <pc:chgData name="Schwierskott, Uwe-GMOS" userId="be80f18b-0255-4762-9c94-cf38243f6bc5" providerId="ADAL" clId="{89581171-22BA-4D32-9D13-BBA95825BC21}" dt="2025-06-12T15:57:30.922" v="1023" actId="1076"/>
        <pc:sldMkLst>
          <pc:docMk/>
          <pc:sldMk cId="3937985456" sldId="256"/>
        </pc:sldMkLst>
        <pc:spChg chg="mod">
          <ac:chgData name="Schwierskott, Uwe-GMOS" userId="be80f18b-0255-4762-9c94-cf38243f6bc5" providerId="ADAL" clId="{89581171-22BA-4D32-9D13-BBA95825BC21}" dt="2025-06-12T15:23:36.942" v="59" actId="20577"/>
          <ac:spMkLst>
            <pc:docMk/>
            <pc:sldMk cId="3937985456" sldId="256"/>
            <ac:spMk id="155" creationId="{3D658C4E-5C93-4E40-836C-3070736D02F2}"/>
          </ac:spMkLst>
        </pc:spChg>
        <pc:graphicFrameChg chg="mod modGraphic">
          <ac:chgData name="Schwierskott, Uwe-GMOS" userId="be80f18b-0255-4762-9c94-cf38243f6bc5" providerId="ADAL" clId="{89581171-22BA-4D32-9D13-BBA95825BC21}" dt="2025-06-12T15:49:56.812" v="1019" actId="20577"/>
          <ac:graphicFrameMkLst>
            <pc:docMk/>
            <pc:sldMk cId="3937985456" sldId="256"/>
            <ac:graphicFrameMk id="174" creationId="{6C9C5FE7-B8A4-1A4D-B66B-059CF79B59BD}"/>
          </ac:graphicFrameMkLst>
        </pc:graphicFrameChg>
        <pc:picChg chg="add mod">
          <ac:chgData name="Schwierskott, Uwe-GMOS" userId="be80f18b-0255-4762-9c94-cf38243f6bc5" providerId="ADAL" clId="{89581171-22BA-4D32-9D13-BBA95825BC21}" dt="2025-06-12T15:57:30.922" v="1023" actId="1076"/>
          <ac:picMkLst>
            <pc:docMk/>
            <pc:sldMk cId="3937985456" sldId="256"/>
            <ac:picMk id="2" creationId="{B7A5843A-4DEA-65CE-C20F-DD42B5C81F9B}"/>
          </ac:picMkLst>
        </pc:picChg>
        <pc:picChg chg="add mod">
          <ac:chgData name="Schwierskott, Uwe-GMOS" userId="be80f18b-0255-4762-9c94-cf38243f6bc5" providerId="ADAL" clId="{89581171-22BA-4D32-9D13-BBA95825BC21}" dt="2025-06-12T15:57:22.525" v="1022" actId="1076"/>
          <ac:picMkLst>
            <pc:docMk/>
            <pc:sldMk cId="3937985456" sldId="256"/>
            <ac:picMk id="3" creationId="{CEECC380-E9FD-C486-6D35-2174D346A3B4}"/>
          </ac:picMkLst>
        </pc:picChg>
        <pc:picChg chg="mod">
          <ac:chgData name="Schwierskott, Uwe-GMOS" userId="be80f18b-0255-4762-9c94-cf38243f6bc5" providerId="ADAL" clId="{89581171-22BA-4D32-9D13-BBA95825BC21}" dt="2025-06-12T15:40:58.144" v="776" actId="1076"/>
          <ac:picMkLst>
            <pc:docMk/>
            <pc:sldMk cId="3937985456" sldId="256"/>
            <ac:picMk id="7" creationId="{268D06B1-DE9B-73B4-39CA-844A41DCED20}"/>
          </ac:picMkLst>
        </pc:picChg>
        <pc:picChg chg="mod">
          <ac:chgData name="Schwierskott, Uwe-GMOS" userId="be80f18b-0255-4762-9c94-cf38243f6bc5" providerId="ADAL" clId="{89581171-22BA-4D32-9D13-BBA95825BC21}" dt="2025-06-12T15:44:51.851" v="895" actId="1076"/>
          <ac:picMkLst>
            <pc:docMk/>
            <pc:sldMk cId="3937985456" sldId="256"/>
            <ac:picMk id="11" creationId="{86E432A0-E23F-2396-ABEA-97762F69A250}"/>
          </ac:picMkLst>
        </pc:picChg>
        <pc:picChg chg="mod">
          <ac:chgData name="Schwierskott, Uwe-GMOS" userId="be80f18b-0255-4762-9c94-cf38243f6bc5" providerId="ADAL" clId="{89581171-22BA-4D32-9D13-BBA95825BC21}" dt="2025-06-12T15:40:52.831" v="775" actId="1076"/>
          <ac:picMkLst>
            <pc:docMk/>
            <pc:sldMk cId="3937985456" sldId="256"/>
            <ac:picMk id="71" creationId="{9F4B1555-1E65-6244-857C-BA634E826281}"/>
          </ac:picMkLst>
        </pc:picChg>
        <pc:picChg chg="del">
          <ac:chgData name="Schwierskott, Uwe-GMOS" userId="be80f18b-0255-4762-9c94-cf38243f6bc5" providerId="ADAL" clId="{89581171-22BA-4D32-9D13-BBA95825BC21}" dt="2025-06-12T15:45:11" v="897" actId="478"/>
          <ac:picMkLst>
            <pc:docMk/>
            <pc:sldMk cId="3937985456" sldId="256"/>
            <ac:picMk id="73" creationId="{268D06B1-DE9B-73B4-39CA-844A41DCED20}"/>
          </ac:picMkLst>
        </pc:picChg>
        <pc:picChg chg="del">
          <ac:chgData name="Schwierskott, Uwe-GMOS" userId="be80f18b-0255-4762-9c94-cf38243f6bc5" providerId="ADAL" clId="{89581171-22BA-4D32-9D13-BBA95825BC21}" dt="2025-06-12T15:45:09.336" v="896" actId="478"/>
          <ac:picMkLst>
            <pc:docMk/>
            <pc:sldMk cId="3937985456" sldId="256"/>
            <ac:picMk id="74" creationId="{268D06B1-DE9B-73B4-39CA-844A41DCED2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970159" y="1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B7BFD3-1C10-47A5-AC03-F8BC2B25699A}" type="datetimeFigureOut">
              <a:rPr lang="de-CH" smtClean="0"/>
              <a:t>12.06.2025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289050" y="1162050"/>
            <a:ext cx="4432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00714" y="4473513"/>
            <a:ext cx="5608975" cy="366028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970159" y="8831059"/>
            <a:ext cx="3038604" cy="46534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5B09A6-9294-427C-A0C0-2F5FC454E450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40849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5B09A6-9294-427C-A0C0-2F5FC454E450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31025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AA0384F-569A-4CAB-BBC9-43D5489A2DC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94805" y="7024634"/>
            <a:ext cx="2404944" cy="402652"/>
          </a:xfrm>
          <a:prstGeom prst="rect">
            <a:avLst/>
          </a:prstGeom>
        </p:spPr>
        <p:txBody>
          <a:bodyPr/>
          <a:lstStyle/>
          <a:p>
            <a:fld id="{8B2E2214-F40A-4AAB-B1B1-2B56782FBD9F}" type="datetimeFigureOut">
              <a:rPr lang="en-US" smtClean="0"/>
              <a:pPr/>
              <a:t>6/12/2025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367CC9-ACFC-48DC-B6A3-4B9635D9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40612" y="7009643"/>
            <a:ext cx="3607415" cy="402652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A411E87-C9F0-401C-8FAD-1DD7EE5852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548850" y="7009643"/>
            <a:ext cx="2404944" cy="402652"/>
          </a:xfrm>
          <a:prstGeom prst="rect">
            <a:avLst/>
          </a:prstGeom>
        </p:spPr>
        <p:txBody>
          <a:bodyPr/>
          <a:lstStyle/>
          <a:p>
            <a:fld id="{2581CD92-87ED-4866-A0A8-BAEEC87AD8B6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2316ECC-D020-4A73-BDF5-76F90825132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15400" y="2904728"/>
            <a:ext cx="8857839" cy="359215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AE1E8D52-AE88-427E-95AA-AF481B70D0B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15400" y="2310074"/>
            <a:ext cx="8857839" cy="199946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1696" cap="all" baseline="0">
                <a:latin typeface="Maax" panose="02000506000000020003" pitchFamily="50" charset="0"/>
              </a:defRPr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</p:spTree>
    <p:extLst>
      <p:ext uri="{BB962C8B-B14F-4D97-AF65-F5344CB8AC3E}">
        <p14:creationId xmlns:p14="http://schemas.microsoft.com/office/powerpoint/2010/main" val="437782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4C1AF317-2B10-FA41-B836-35C5FB56E9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382345" y="6992344"/>
            <a:ext cx="1876444" cy="240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335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1008400" rtl="0" eaLnBrk="1" latinLnBrk="0" hangingPunct="1">
        <a:lnSpc>
          <a:spcPct val="90000"/>
        </a:lnSpc>
        <a:spcBef>
          <a:spcPct val="0"/>
        </a:spcBef>
        <a:buNone/>
        <a:defRPr sz="485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2100" indent="-252100" algn="l" defTabSz="1008400" rtl="0" eaLnBrk="1" latinLnBrk="0" hangingPunct="1">
        <a:lnSpc>
          <a:spcPct val="90000"/>
        </a:lnSpc>
        <a:spcBef>
          <a:spcPts val="1103"/>
        </a:spcBef>
        <a:buFont typeface="Arial" panose="020B0604020202020204" pitchFamily="34" charset="0"/>
        <a:buChar char="•"/>
        <a:defRPr sz="3088" kern="1200">
          <a:solidFill>
            <a:schemeClr val="tx1"/>
          </a:solidFill>
          <a:latin typeface="+mn-lt"/>
          <a:ea typeface="+mn-ea"/>
          <a:cs typeface="+mn-cs"/>
        </a:defRPr>
      </a:lvl1pPr>
      <a:lvl2pPr marL="7563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7" kern="1200">
          <a:solidFill>
            <a:schemeClr val="tx1"/>
          </a:solidFill>
          <a:latin typeface="+mn-lt"/>
          <a:ea typeface="+mn-ea"/>
          <a:cs typeface="+mn-cs"/>
        </a:defRPr>
      </a:lvl2pPr>
      <a:lvl3pPr marL="1260500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6" kern="1200">
          <a:solidFill>
            <a:schemeClr val="tx1"/>
          </a:solidFill>
          <a:latin typeface="+mn-lt"/>
          <a:ea typeface="+mn-ea"/>
          <a:cs typeface="+mn-cs"/>
        </a:defRPr>
      </a:lvl3pPr>
      <a:lvl4pPr marL="1764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2689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7731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2773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7815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285701" indent="-252100" algn="l" defTabSz="1008400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1pPr>
      <a:lvl2pPr marL="5042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2pPr>
      <a:lvl3pPr marL="10084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3pPr>
      <a:lvl4pPr marL="1512600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4pPr>
      <a:lvl5pPr marL="20168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5pPr>
      <a:lvl6pPr marL="25210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6pPr>
      <a:lvl7pPr marL="30252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7pPr>
      <a:lvl8pPr marL="35294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8pPr>
      <a:lvl9pPr marL="4033601" algn="l" defTabSz="1008400" rtl="0" eaLnBrk="1" latinLnBrk="0" hangingPunct="1">
        <a:defRPr sz="198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34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5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24" Type="http://schemas.openxmlformats.org/officeDocument/2006/relationships/image" Target="../media/image23.jpe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23" Type="http://schemas.openxmlformats.org/officeDocument/2006/relationships/image" Target="../media/image22.emf"/><Relationship Id="rId10" Type="http://schemas.openxmlformats.org/officeDocument/2006/relationships/image" Target="../media/image9.svg"/><Relationship Id="rId19" Type="http://schemas.openxmlformats.org/officeDocument/2006/relationships/image" Target="../media/image18.png"/><Relationship Id="rId4" Type="http://schemas.openxmlformats.org/officeDocument/2006/relationships/image" Target="../media/image3.svg"/><Relationship Id="rId9" Type="http://schemas.openxmlformats.org/officeDocument/2006/relationships/image" Target="../media/image8.png"/><Relationship Id="rId14" Type="http://schemas.openxmlformats.org/officeDocument/2006/relationships/image" Target="../media/image13.svg"/><Relationship Id="rId22" Type="http://schemas.openxmlformats.org/officeDocument/2006/relationships/image" Target="../media/image2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Title 1">
            <a:extLst>
              <a:ext uri="{FF2B5EF4-FFF2-40B4-BE49-F238E27FC236}">
                <a16:creationId xmlns:a16="http://schemas.microsoft.com/office/drawing/2014/main" id="{3D658C4E-5C93-4E40-836C-3070736D02F2}"/>
              </a:ext>
            </a:extLst>
          </p:cNvPr>
          <p:cNvSpPr txBox="1">
            <a:spLocks/>
          </p:cNvSpPr>
          <p:nvPr/>
        </p:nvSpPr>
        <p:spPr>
          <a:xfrm>
            <a:off x="594545" y="572799"/>
            <a:ext cx="7544838" cy="689945"/>
          </a:xfrm>
          <a:prstGeom prst="rect">
            <a:avLst/>
          </a:prstGeom>
        </p:spPr>
        <p:txBody>
          <a:bodyPr/>
          <a:lstStyle>
            <a:lvl1pPr algn="l" defTabSz="1008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52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spc="50" dirty="0">
                <a:latin typeface="Syntax Com Roman" panose="020D0502030503020204" pitchFamily="34" charset="77"/>
              </a:rPr>
              <a:t>MENÜPLAN </a:t>
            </a:r>
            <a:r>
              <a:rPr lang="de-CH" sz="4000" b="1" spc="50" dirty="0">
                <a:solidFill>
                  <a:srgbClr val="B5B1A4"/>
                </a:solidFill>
                <a:latin typeface="Syntax Com Roman" panose="020D0502030503020204" pitchFamily="34" charset="77"/>
              </a:rPr>
              <a:t>23.06.- 27.06.2025</a:t>
            </a:r>
            <a:endParaRPr lang="en-US" sz="4000" spc="50" dirty="0"/>
          </a:p>
        </p:txBody>
      </p:sp>
      <p:cxnSp>
        <p:nvCxnSpPr>
          <p:cNvPr id="159" name="Straight Connector 7">
            <a:extLst>
              <a:ext uri="{FF2B5EF4-FFF2-40B4-BE49-F238E27FC236}">
                <a16:creationId xmlns:a16="http://schemas.microsoft.com/office/drawing/2014/main" id="{63AA9AE9-A36B-B54D-A4DD-3EBCFE8E60FB}"/>
              </a:ext>
            </a:extLst>
          </p:cNvPr>
          <p:cNvCxnSpPr>
            <a:cxnSpLocks/>
          </p:cNvCxnSpPr>
          <p:nvPr/>
        </p:nvCxnSpPr>
        <p:spPr>
          <a:xfrm>
            <a:off x="5572919" y="1672046"/>
            <a:ext cx="0" cy="4843261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Straight Connector 7">
            <a:extLst>
              <a:ext uri="{FF2B5EF4-FFF2-40B4-BE49-F238E27FC236}">
                <a16:creationId xmlns:a16="http://schemas.microsoft.com/office/drawing/2014/main" id="{71403412-7F49-2B40-9209-DCBAD3E5EA81}"/>
              </a:ext>
            </a:extLst>
          </p:cNvPr>
          <p:cNvCxnSpPr>
            <a:cxnSpLocks/>
          </p:cNvCxnSpPr>
          <p:nvPr/>
        </p:nvCxnSpPr>
        <p:spPr>
          <a:xfrm>
            <a:off x="7935119" y="1584960"/>
            <a:ext cx="0" cy="4781903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8" name="Graphic 41">
            <a:extLst>
              <a:ext uri="{FF2B5EF4-FFF2-40B4-BE49-F238E27FC236}">
                <a16:creationId xmlns:a16="http://schemas.microsoft.com/office/drawing/2014/main" id="{8C97D8CD-1600-764D-8529-D78AB8854C8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484575" y="7051207"/>
            <a:ext cx="114222" cy="114222"/>
          </a:xfrm>
          <a:prstGeom prst="rect">
            <a:avLst/>
          </a:prstGeom>
        </p:spPr>
      </p:pic>
      <p:pic>
        <p:nvPicPr>
          <p:cNvPr id="79" name="Graphic 42">
            <a:extLst>
              <a:ext uri="{FF2B5EF4-FFF2-40B4-BE49-F238E27FC236}">
                <a16:creationId xmlns:a16="http://schemas.microsoft.com/office/drawing/2014/main" id="{9F4B1555-1E65-6244-857C-BA634E8262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82993" y="5691407"/>
            <a:ext cx="228412" cy="76137"/>
          </a:xfrm>
          <a:prstGeom prst="rect">
            <a:avLst/>
          </a:prstGeom>
        </p:spPr>
      </p:pic>
      <p:pic>
        <p:nvPicPr>
          <p:cNvPr id="80" name="Graphic 43">
            <a:extLst>
              <a:ext uri="{FF2B5EF4-FFF2-40B4-BE49-F238E27FC236}">
                <a16:creationId xmlns:a16="http://schemas.microsoft.com/office/drawing/2014/main" id="{D0DF83BE-6F26-D849-8774-0F2F4397DC7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576932" y="6873518"/>
            <a:ext cx="114598" cy="150614"/>
          </a:xfrm>
          <a:prstGeom prst="rect">
            <a:avLst/>
          </a:prstGeom>
        </p:spPr>
      </p:pic>
      <p:pic>
        <p:nvPicPr>
          <p:cNvPr id="81" name="Graphic 44">
            <a:extLst>
              <a:ext uri="{FF2B5EF4-FFF2-40B4-BE49-F238E27FC236}">
                <a16:creationId xmlns:a16="http://schemas.microsoft.com/office/drawing/2014/main" id="{A9EA1AB9-12CC-C243-B800-4485795F2AAB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557404" y="6884175"/>
            <a:ext cx="170809" cy="112374"/>
          </a:xfrm>
          <a:prstGeom prst="rect">
            <a:avLst/>
          </a:prstGeom>
        </p:spPr>
      </p:pic>
      <p:pic>
        <p:nvPicPr>
          <p:cNvPr id="82" name="Graphic 45">
            <a:extLst>
              <a:ext uri="{FF2B5EF4-FFF2-40B4-BE49-F238E27FC236}">
                <a16:creationId xmlns:a16="http://schemas.microsoft.com/office/drawing/2014/main" id="{B8FC31AC-81DC-4E46-8836-0570559BC08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19741" y="6887924"/>
            <a:ext cx="146069" cy="104335"/>
          </a:xfrm>
          <a:prstGeom prst="rect">
            <a:avLst/>
          </a:prstGeom>
        </p:spPr>
      </p:pic>
      <p:pic>
        <p:nvPicPr>
          <p:cNvPr id="83" name="Graphic 46">
            <a:extLst>
              <a:ext uri="{FF2B5EF4-FFF2-40B4-BE49-F238E27FC236}">
                <a16:creationId xmlns:a16="http://schemas.microsoft.com/office/drawing/2014/main" id="{22704EDC-63DB-9448-8D13-A551A09934A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557406" y="7060059"/>
            <a:ext cx="170808" cy="89013"/>
          </a:xfrm>
          <a:prstGeom prst="rect">
            <a:avLst/>
          </a:prstGeom>
        </p:spPr>
      </p:pic>
      <p:pic>
        <p:nvPicPr>
          <p:cNvPr id="102" name="Graphic 47">
            <a:extLst>
              <a:ext uri="{FF2B5EF4-FFF2-40B4-BE49-F238E27FC236}">
                <a16:creationId xmlns:a16="http://schemas.microsoft.com/office/drawing/2014/main" id="{9F30415E-418C-2140-883D-9C770C3BF4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45628" y="7064487"/>
            <a:ext cx="178263" cy="149093"/>
          </a:xfrm>
          <a:prstGeom prst="rect">
            <a:avLst/>
          </a:prstGeom>
        </p:spPr>
      </p:pic>
      <p:pic>
        <p:nvPicPr>
          <p:cNvPr id="113" name="Graphic 48">
            <a:extLst>
              <a:ext uri="{FF2B5EF4-FFF2-40B4-BE49-F238E27FC236}">
                <a16:creationId xmlns:a16="http://schemas.microsoft.com/office/drawing/2014/main" id="{5FA9223D-813A-324F-9B89-67D8F56CA14D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41930" y="6877674"/>
            <a:ext cx="141806" cy="99264"/>
          </a:xfrm>
          <a:prstGeom prst="rect">
            <a:avLst/>
          </a:prstGeom>
        </p:spPr>
      </p:pic>
      <p:pic>
        <p:nvPicPr>
          <p:cNvPr id="116" name="Graphic 49">
            <a:extLst>
              <a:ext uri="{FF2B5EF4-FFF2-40B4-BE49-F238E27FC236}">
                <a16:creationId xmlns:a16="http://schemas.microsoft.com/office/drawing/2014/main" id="{C7FF69EB-EF68-324C-ABC2-217CF0E00BD6}"/>
              </a:ext>
            </a:extLst>
          </p:cNvPr>
          <p:cNvPicPr>
            <a:picLocks noChangeAspect="1"/>
          </p:cNvPicPr>
          <p:nvPr/>
        </p:nvPicPr>
        <p:blipFill>
          <a:blip r:embed="rId1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3584520" y="7036921"/>
            <a:ext cx="114599" cy="157573"/>
          </a:xfrm>
          <a:prstGeom prst="rect">
            <a:avLst/>
          </a:prstGeom>
        </p:spPr>
      </p:pic>
      <p:pic>
        <p:nvPicPr>
          <p:cNvPr id="117" name="Graphic 50">
            <a:extLst>
              <a:ext uri="{FF2B5EF4-FFF2-40B4-BE49-F238E27FC236}">
                <a16:creationId xmlns:a16="http://schemas.microsoft.com/office/drawing/2014/main" id="{6A9F3B83-5575-A547-BE05-2CE8C5A44EE7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1703213" y="7059224"/>
            <a:ext cx="171844" cy="108455"/>
          </a:xfrm>
          <a:prstGeom prst="rect">
            <a:avLst/>
          </a:prstGeom>
        </p:spPr>
      </p:pic>
      <p:sp>
        <p:nvSpPr>
          <p:cNvPr id="118" name="Rectangle 51">
            <a:extLst>
              <a:ext uri="{FF2B5EF4-FFF2-40B4-BE49-F238E27FC236}">
                <a16:creationId xmlns:a16="http://schemas.microsoft.com/office/drawing/2014/main" id="{1C2B3573-6267-774D-8E33-59AD889FCCDF}"/>
              </a:ext>
            </a:extLst>
          </p:cNvPr>
          <p:cNvSpPr/>
          <p:nvPr/>
        </p:nvSpPr>
        <p:spPr>
          <a:xfrm>
            <a:off x="1058656" y="6878913"/>
            <a:ext cx="482504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Syntax Com Roman" panose="020D0502030503020204" pitchFamily="34" charset="77"/>
              </a:rPr>
              <a:t>Vegetarisch</a:t>
            </a:r>
            <a:endParaRPr lang="en-US" sz="750" dirty="0">
              <a:latin typeface="Syntax Com Roman" panose="020D0502030503020204" pitchFamily="34" charset="77"/>
            </a:endParaRPr>
          </a:p>
        </p:txBody>
      </p:sp>
      <p:sp>
        <p:nvSpPr>
          <p:cNvPr id="119" name="Rectangle 52">
            <a:extLst>
              <a:ext uri="{FF2B5EF4-FFF2-40B4-BE49-F238E27FC236}">
                <a16:creationId xmlns:a16="http://schemas.microsoft.com/office/drawing/2014/main" id="{7667D797-3F9C-2C40-88FA-2509A69794DC}"/>
              </a:ext>
            </a:extLst>
          </p:cNvPr>
          <p:cNvSpPr/>
          <p:nvPr/>
        </p:nvSpPr>
        <p:spPr>
          <a:xfrm>
            <a:off x="1058656" y="7054702"/>
            <a:ext cx="412488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Vegan</a:t>
            </a:r>
          </a:p>
        </p:txBody>
      </p:sp>
      <p:sp>
        <p:nvSpPr>
          <p:cNvPr id="120" name="Rectangle 53">
            <a:extLst>
              <a:ext uri="{FF2B5EF4-FFF2-40B4-BE49-F238E27FC236}">
                <a16:creationId xmlns:a16="http://schemas.microsoft.com/office/drawing/2014/main" id="{E5DA963E-4A2E-CC49-AB59-33109115FDAD}"/>
              </a:ext>
            </a:extLst>
          </p:cNvPr>
          <p:cNvSpPr/>
          <p:nvPr/>
        </p:nvSpPr>
        <p:spPr>
          <a:xfrm>
            <a:off x="1911809" y="6878913"/>
            <a:ext cx="450444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Syntax Com Roman" panose="020D0502030503020204" pitchFamily="34" charset="77"/>
              </a:rPr>
              <a:t>Schaf</a:t>
            </a:r>
            <a:r>
              <a:rPr lang="en-US" sz="750" dirty="0">
                <a:latin typeface="Syntax Com Roman" panose="020D0502030503020204" pitchFamily="34" charset="77"/>
              </a:rPr>
              <a:t> (CH)</a:t>
            </a:r>
          </a:p>
        </p:txBody>
      </p:sp>
      <p:sp>
        <p:nvSpPr>
          <p:cNvPr id="121" name="Rectangle 54">
            <a:extLst>
              <a:ext uri="{FF2B5EF4-FFF2-40B4-BE49-F238E27FC236}">
                <a16:creationId xmlns:a16="http://schemas.microsoft.com/office/drawing/2014/main" id="{9BA4AEDC-8980-6147-9BC3-427CAF5D471D}"/>
              </a:ext>
            </a:extLst>
          </p:cNvPr>
          <p:cNvSpPr/>
          <p:nvPr/>
        </p:nvSpPr>
        <p:spPr>
          <a:xfrm>
            <a:off x="1911808" y="7051984"/>
            <a:ext cx="62523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Kalb (CH)</a:t>
            </a:r>
          </a:p>
        </p:txBody>
      </p:sp>
      <p:sp>
        <p:nvSpPr>
          <p:cNvPr id="122" name="Rectangle 55">
            <a:extLst>
              <a:ext uri="{FF2B5EF4-FFF2-40B4-BE49-F238E27FC236}">
                <a16:creationId xmlns:a16="http://schemas.microsoft.com/office/drawing/2014/main" id="{876FAC9D-D9F3-CA4B-B6E5-0E70B0B32D5B}"/>
              </a:ext>
            </a:extLst>
          </p:cNvPr>
          <p:cNvSpPr/>
          <p:nvPr/>
        </p:nvSpPr>
        <p:spPr>
          <a:xfrm>
            <a:off x="2774374" y="6878913"/>
            <a:ext cx="558033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Rind (CH)</a:t>
            </a:r>
          </a:p>
        </p:txBody>
      </p:sp>
      <p:sp>
        <p:nvSpPr>
          <p:cNvPr id="123" name="Rectangle 56">
            <a:extLst>
              <a:ext uri="{FF2B5EF4-FFF2-40B4-BE49-F238E27FC236}">
                <a16:creationId xmlns:a16="http://schemas.microsoft.com/office/drawing/2014/main" id="{4096B719-AFF4-C540-B64C-5DB71A6A29CC}"/>
              </a:ext>
            </a:extLst>
          </p:cNvPr>
          <p:cNvSpPr/>
          <p:nvPr/>
        </p:nvSpPr>
        <p:spPr>
          <a:xfrm>
            <a:off x="2774375" y="7044695"/>
            <a:ext cx="565861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Syntax Com Roman" panose="020D0502030503020204" pitchFamily="34" charset="77"/>
              </a:rPr>
              <a:t>Schwein</a:t>
            </a:r>
            <a:r>
              <a:rPr lang="en-US" sz="750" dirty="0">
                <a:latin typeface="Syntax Com Roman" panose="020D0502030503020204" pitchFamily="34" charset="77"/>
              </a:rPr>
              <a:t> (CH)</a:t>
            </a:r>
          </a:p>
        </p:txBody>
      </p:sp>
      <p:sp>
        <p:nvSpPr>
          <p:cNvPr id="125" name="Rectangle 57">
            <a:extLst>
              <a:ext uri="{FF2B5EF4-FFF2-40B4-BE49-F238E27FC236}">
                <a16:creationId xmlns:a16="http://schemas.microsoft.com/office/drawing/2014/main" id="{51D3FCE1-3C7F-5741-B0E1-470A5641ED67}"/>
              </a:ext>
            </a:extLst>
          </p:cNvPr>
          <p:cNvSpPr/>
          <p:nvPr/>
        </p:nvSpPr>
        <p:spPr>
          <a:xfrm>
            <a:off x="3735461" y="6893128"/>
            <a:ext cx="453377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Syntax Com Roman" panose="020D0502030503020204" pitchFamily="34" charset="77"/>
              </a:rPr>
              <a:t>Geflügel</a:t>
            </a:r>
            <a:endParaRPr lang="en-US" sz="750" dirty="0">
              <a:latin typeface="Syntax Com Roman" panose="020D0502030503020204" pitchFamily="34" charset="77"/>
            </a:endParaRPr>
          </a:p>
        </p:txBody>
      </p:sp>
      <p:sp>
        <p:nvSpPr>
          <p:cNvPr id="126" name="Rectangle 59">
            <a:extLst>
              <a:ext uri="{FF2B5EF4-FFF2-40B4-BE49-F238E27FC236}">
                <a16:creationId xmlns:a16="http://schemas.microsoft.com/office/drawing/2014/main" id="{23983F42-7C14-E340-9790-D2467223D244}"/>
              </a:ext>
            </a:extLst>
          </p:cNvPr>
          <p:cNvSpPr/>
          <p:nvPr/>
        </p:nvSpPr>
        <p:spPr>
          <a:xfrm>
            <a:off x="4683290" y="6878913"/>
            <a:ext cx="1356321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Fisch und </a:t>
            </a:r>
            <a:r>
              <a:rPr lang="en-US" sz="750" dirty="0" err="1">
                <a:latin typeface="Syntax Com Roman" panose="020D0502030503020204" pitchFamily="34" charset="77"/>
              </a:rPr>
              <a:t>Krustentiere</a:t>
            </a:r>
            <a:r>
              <a:rPr lang="en-US" sz="750" dirty="0">
                <a:latin typeface="Syntax Com Roman" panose="020D0502030503020204" pitchFamily="34" charset="77"/>
              </a:rPr>
              <a:t> (WWF)</a:t>
            </a:r>
          </a:p>
        </p:txBody>
      </p:sp>
      <p:sp>
        <p:nvSpPr>
          <p:cNvPr id="127" name="Rectangle 60">
            <a:extLst>
              <a:ext uri="{FF2B5EF4-FFF2-40B4-BE49-F238E27FC236}">
                <a16:creationId xmlns:a16="http://schemas.microsoft.com/office/drawing/2014/main" id="{C2BFAE1D-4DC8-F249-A57A-202C55CD510E}"/>
              </a:ext>
            </a:extLst>
          </p:cNvPr>
          <p:cNvSpPr/>
          <p:nvPr/>
        </p:nvSpPr>
        <p:spPr>
          <a:xfrm>
            <a:off x="4680116" y="7043967"/>
            <a:ext cx="945772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Bio (</a:t>
            </a:r>
            <a:r>
              <a:rPr lang="en-US" sz="750" dirty="0" err="1">
                <a:latin typeface="Syntax Com Roman" panose="020D0502030503020204" pitchFamily="34" charset="77"/>
              </a:rPr>
              <a:t>Teilkomponenten</a:t>
            </a:r>
            <a:r>
              <a:rPr lang="en-US" sz="750" dirty="0">
                <a:latin typeface="Syntax Com Roman" panose="020D0502030503020204" pitchFamily="34" charset="77"/>
              </a:rPr>
              <a:t>)</a:t>
            </a:r>
          </a:p>
        </p:txBody>
      </p:sp>
      <p:sp>
        <p:nvSpPr>
          <p:cNvPr id="128" name="Rectangle 1036">
            <a:extLst>
              <a:ext uri="{FF2B5EF4-FFF2-40B4-BE49-F238E27FC236}">
                <a16:creationId xmlns:a16="http://schemas.microsoft.com/office/drawing/2014/main" id="{0719D0A2-F0CA-DB47-9A8D-28E694489C7C}"/>
              </a:ext>
            </a:extLst>
          </p:cNvPr>
          <p:cNvSpPr/>
          <p:nvPr/>
        </p:nvSpPr>
        <p:spPr>
          <a:xfrm>
            <a:off x="7026412" y="6876558"/>
            <a:ext cx="979896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 err="1">
                <a:latin typeface="Syntax Com Roman" panose="020D0502030503020204" pitchFamily="34" charset="77"/>
              </a:rPr>
              <a:t>Allgemeine</a:t>
            </a:r>
            <a:r>
              <a:rPr lang="en-US" sz="750" dirty="0">
                <a:latin typeface="Syntax Com Roman" panose="020D0502030503020204" pitchFamily="34" charset="77"/>
              </a:rPr>
              <a:t> Info</a:t>
            </a:r>
          </a:p>
        </p:txBody>
      </p:sp>
      <p:sp>
        <p:nvSpPr>
          <p:cNvPr id="129" name="Rectangle 58">
            <a:extLst>
              <a:ext uri="{FF2B5EF4-FFF2-40B4-BE49-F238E27FC236}">
                <a16:creationId xmlns:a16="http://schemas.microsoft.com/office/drawing/2014/main" id="{D82F7A5B-F734-BB49-AECB-4F352A695F43}"/>
              </a:ext>
            </a:extLst>
          </p:cNvPr>
          <p:cNvSpPr/>
          <p:nvPr/>
        </p:nvSpPr>
        <p:spPr>
          <a:xfrm>
            <a:off x="3738636" y="7059224"/>
            <a:ext cx="672370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US" sz="750" dirty="0">
                <a:latin typeface="Syntax Com Roman" panose="020D0502030503020204" pitchFamily="34" charset="77"/>
              </a:rPr>
              <a:t>Wild (CH/A)</a:t>
            </a:r>
          </a:p>
        </p:txBody>
      </p:sp>
      <p:pic>
        <p:nvPicPr>
          <p:cNvPr id="130" name="Grafik 129">
            <a:extLst>
              <a:ext uri="{FF2B5EF4-FFF2-40B4-BE49-F238E27FC236}">
                <a16:creationId xmlns:a16="http://schemas.microsoft.com/office/drawing/2014/main" id="{47921068-E27F-D24F-8F78-2CFDC7C026E9}"/>
              </a:ext>
            </a:extLst>
          </p:cNvPr>
          <p:cNvPicPr>
            <a:picLocks noChangeAspect="1"/>
          </p:cNvPicPr>
          <p:nvPr/>
        </p:nvPicPr>
        <p:blipFill>
          <a:blip r:embed="rId2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017" y="6804785"/>
            <a:ext cx="253438" cy="253438"/>
          </a:xfrm>
          <a:prstGeom prst="rect">
            <a:avLst/>
          </a:prstGeom>
        </p:spPr>
      </p:pic>
      <p:graphicFrame>
        <p:nvGraphicFramePr>
          <p:cNvPr id="174" name="Content Placeholder 4">
            <a:extLst>
              <a:ext uri="{FF2B5EF4-FFF2-40B4-BE49-F238E27FC236}">
                <a16:creationId xmlns:a16="http://schemas.microsoft.com/office/drawing/2014/main" id="{6C9C5FE7-B8A4-1A4D-B66B-059CF79B59B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0134024"/>
              </p:ext>
            </p:extLst>
          </p:nvPr>
        </p:nvGraphicFramePr>
        <p:xfrm>
          <a:off x="270507" y="1332365"/>
          <a:ext cx="9970392" cy="5210030"/>
        </p:xfrm>
        <a:graphic>
          <a:graphicData uri="http://schemas.openxmlformats.org/drawingml/2006/table">
            <a:tbl>
              <a:tblPr firstRow="1" lastCol="1" bandRow="1">
                <a:solidFill>
                  <a:srgbClr val="FFFFFF">
                    <a:alpha val="50196"/>
                  </a:srgbClr>
                </a:solidFill>
                <a:tableStyleId>{5C22544A-7EE6-4342-B048-85BDC9FD1C3A}</a:tableStyleId>
              </a:tblPr>
              <a:tblGrid>
                <a:gridCol w="317010">
                  <a:extLst>
                    <a:ext uri="{9D8B030D-6E8A-4147-A177-3AD203B41FA5}">
                      <a16:colId xmlns:a16="http://schemas.microsoft.com/office/drawing/2014/main" val="767734040"/>
                    </a:ext>
                  </a:extLst>
                </a:gridCol>
                <a:gridCol w="1365716">
                  <a:extLst>
                    <a:ext uri="{9D8B030D-6E8A-4147-A177-3AD203B41FA5}">
                      <a16:colId xmlns:a16="http://schemas.microsoft.com/office/drawing/2014/main" val="1877421890"/>
                    </a:ext>
                  </a:extLst>
                </a:gridCol>
                <a:gridCol w="201036">
                  <a:extLst>
                    <a:ext uri="{9D8B030D-6E8A-4147-A177-3AD203B41FA5}">
                      <a16:colId xmlns:a16="http://schemas.microsoft.com/office/drawing/2014/main" val="2347499734"/>
                    </a:ext>
                  </a:extLst>
                </a:gridCol>
                <a:gridCol w="1344211">
                  <a:extLst>
                    <a:ext uri="{9D8B030D-6E8A-4147-A177-3AD203B41FA5}">
                      <a16:colId xmlns:a16="http://schemas.microsoft.com/office/drawing/2014/main" val="1192260282"/>
                    </a:ext>
                  </a:extLst>
                </a:gridCol>
                <a:gridCol w="293001">
                  <a:extLst>
                    <a:ext uri="{9D8B030D-6E8A-4147-A177-3AD203B41FA5}">
                      <a16:colId xmlns:a16="http://schemas.microsoft.com/office/drawing/2014/main" val="1114389293"/>
                    </a:ext>
                  </a:extLst>
                </a:gridCol>
                <a:gridCol w="1332727">
                  <a:extLst>
                    <a:ext uri="{9D8B030D-6E8A-4147-A177-3AD203B41FA5}">
                      <a16:colId xmlns:a16="http://schemas.microsoft.com/office/drawing/2014/main" val="3822871442"/>
                    </a:ext>
                  </a:extLst>
                </a:gridCol>
                <a:gridCol w="211885">
                  <a:extLst>
                    <a:ext uri="{9D8B030D-6E8A-4147-A177-3AD203B41FA5}">
                      <a16:colId xmlns:a16="http://schemas.microsoft.com/office/drawing/2014/main" val="2208229240"/>
                    </a:ext>
                  </a:extLst>
                </a:gridCol>
                <a:gridCol w="1377556">
                  <a:extLst>
                    <a:ext uri="{9D8B030D-6E8A-4147-A177-3AD203B41FA5}">
                      <a16:colId xmlns:a16="http://schemas.microsoft.com/office/drawing/2014/main" val="951093814"/>
                    </a:ext>
                  </a:extLst>
                </a:gridCol>
                <a:gridCol w="326597">
                  <a:extLst>
                    <a:ext uri="{9D8B030D-6E8A-4147-A177-3AD203B41FA5}">
                      <a16:colId xmlns:a16="http://schemas.microsoft.com/office/drawing/2014/main" val="722057656"/>
                    </a:ext>
                  </a:extLst>
                </a:gridCol>
                <a:gridCol w="1262842">
                  <a:extLst>
                    <a:ext uri="{9D8B030D-6E8A-4147-A177-3AD203B41FA5}">
                      <a16:colId xmlns:a16="http://schemas.microsoft.com/office/drawing/2014/main" val="3473315663"/>
                    </a:ext>
                  </a:extLst>
                </a:gridCol>
                <a:gridCol w="326597">
                  <a:extLst>
                    <a:ext uri="{9D8B030D-6E8A-4147-A177-3AD203B41FA5}">
                      <a16:colId xmlns:a16="http://schemas.microsoft.com/office/drawing/2014/main" val="1671922791"/>
                    </a:ext>
                  </a:extLst>
                </a:gridCol>
                <a:gridCol w="1294355">
                  <a:extLst>
                    <a:ext uri="{9D8B030D-6E8A-4147-A177-3AD203B41FA5}">
                      <a16:colId xmlns:a16="http://schemas.microsoft.com/office/drawing/2014/main" val="3016546774"/>
                    </a:ext>
                  </a:extLst>
                </a:gridCol>
                <a:gridCol w="316859">
                  <a:extLst>
                    <a:ext uri="{9D8B030D-6E8A-4147-A177-3AD203B41FA5}">
                      <a16:colId xmlns:a16="http://schemas.microsoft.com/office/drawing/2014/main" val="3046117174"/>
                    </a:ext>
                  </a:extLst>
                </a:gridCol>
              </a:tblGrid>
              <a:tr h="559265">
                <a:tc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r>
                        <a:rPr lang="en-US" sz="600" dirty="0"/>
                        <a:t> </a:t>
                      </a:r>
                    </a:p>
                  </a:txBody>
                  <a:tcPr marL="101499" marR="101499" marT="50750" marB="50750" vert="vert27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menü</a:t>
                      </a:r>
                      <a:endParaRPr lang="en-US" sz="1000" b="1" cap="all" spc="20" baseline="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Mittags</a:t>
                      </a:r>
                      <a:r>
                        <a:rPr lang="en-US" sz="1000" b="1" cap="all" spc="20" baseline="0" dirty="0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-hit</a:t>
                      </a:r>
                    </a:p>
                  </a:txBody>
                  <a:tcPr marL="96180" marR="96180" marT="48090" marB="4809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Vom</a:t>
                      </a:r>
                      <a:r>
                        <a:rPr lang="en-US" sz="1000" b="1" cap="all" spc="20" baseline="0" dirty="0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 chef</a:t>
                      </a:r>
                      <a:r>
                        <a:rPr lang="de-DE" sz="800" b="0" kern="1200" spc="20" dirty="0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endParaRPr lang="en-US" sz="800" b="0" kern="1200" spc="2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1000" b="1" cap="all" spc="20" baseline="0" dirty="0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Power-bowls</a:t>
                      </a:r>
                      <a:endParaRPr lang="en-US" sz="1000" b="1" spc="20" baseline="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600" b="0" dirty="0">
                        <a:solidFill>
                          <a:srgbClr val="6CBB7B"/>
                        </a:solidFill>
                        <a:latin typeface="Ourense Brush" pitchFamily="50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6CBB7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Vom</a:t>
                      </a:r>
                      <a:r>
                        <a:rPr lang="en-US" sz="1000" b="1" cap="all" spc="20" baseline="0" dirty="0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 </a:t>
                      </a: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markt</a:t>
                      </a:r>
                      <a:endParaRPr lang="en-US" sz="1000" b="1" spc="20" baseline="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1" spc="20" baseline="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cap="all" spc="20" baseline="0" dirty="0" err="1">
                          <a:solidFill>
                            <a:srgbClr val="F6BC25"/>
                          </a:solidFill>
                          <a:latin typeface="Syntax Com Roman" panose="020D0502030503020204" pitchFamily="34" charset="77"/>
                        </a:rPr>
                        <a:t>traditionell</a:t>
                      </a:r>
                      <a:endParaRPr lang="en-US" sz="1000" b="1" spc="20" baseline="0" dirty="0">
                        <a:solidFill>
                          <a:srgbClr val="F6BC25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1008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900" b="1" spc="20" baseline="0" dirty="0">
                        <a:solidFill>
                          <a:srgbClr val="EA884D"/>
                        </a:solidFill>
                        <a:latin typeface="Syntax Com Roman" panose="020D0502030503020204" pitchFamily="34" charset="77"/>
                      </a:endParaRPr>
                    </a:p>
                  </a:txBody>
                  <a:tcPr marL="96180" marR="96180" marT="48090" marB="4809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639137"/>
                  </a:ext>
                </a:extLst>
              </a:tr>
              <a:tr h="61662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 dirty="0">
                          <a:solidFill>
                            <a:srgbClr val="F6BC25"/>
                          </a:solidFill>
                          <a:latin typeface="Syntax Com" panose="020D0502030503020204" pitchFamily="34" charset="77"/>
                        </a:rPr>
                        <a:t>MONTAG</a:t>
                      </a:r>
                    </a:p>
                  </a:txBody>
                  <a:tcPr marL="101499" marR="101499" marT="50750" marB="50750" vert="vert27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Doradenfilet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gebraten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Nudeln, Sesam-Ingwer Rüebli und </a:t>
                      </a:r>
                      <a:r>
                        <a:rPr lang="de-DE" sz="700" b="0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Lemongrassauce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highlight>
                          <a:srgbClr val="F6BC25"/>
                        </a:highlight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Planted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-Nasi Goreng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frischem Gemüse,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Mu-Err</a:t>
                      </a: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Pilzen und Ingwer-Sojasauce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8.50 / Extern 15.90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"Pasta of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day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Lumacconi</a:t>
                      </a: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"Quattro </a:t>
                      </a:r>
                      <a:r>
                        <a:rPr lang="de-DE" sz="700" b="0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formaggi</a:t>
                      </a: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 mit Datteltomaten, und Reibkäse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CH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11.80 / Extern 19.80</a:t>
                      </a: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spc="20" dirty="0">
                          <a:latin typeface="Syntax Com" panose="020D0502030503020204" pitchFamily="34" charset="77"/>
                        </a:rPr>
                        <a:t>Superfood-Bowl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mit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Schwertfisch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-Sashimi, Reis Edamame,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Wakame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,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Chinakohl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, Wasabi-Dip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Migusto</a:t>
                      </a:r>
                      <a:r>
                        <a:rPr lang="de-DE" sz="700" b="1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kern="1200" spc="2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Buffet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3.40pro 100g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Paniertes Schweineschnitzel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mit Beilagen und Gemüse aus dem Tagesangebot</a:t>
                      </a: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9.80 / Extern 18.90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6BC2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260014"/>
                  </a:ext>
                </a:extLst>
              </a:tr>
              <a:tr h="86423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 dirty="0">
                          <a:solidFill>
                            <a:srgbClr val="F6BC25"/>
                          </a:solidFill>
                          <a:latin typeface="Syntax Com" panose="020D0502030503020204" pitchFamily="34" charset="77"/>
                        </a:rPr>
                        <a:t>DIENSTAG</a:t>
                      </a:r>
                    </a:p>
                  </a:txBody>
                  <a:tcPr marL="101499" marR="101499" marT="50750" marB="50750" vert="vert27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Rindsgeschnetzeltes "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Szechuan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mit Bambus, Peperoni, Broccoli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und </a:t>
                      </a:r>
                      <a:r>
                        <a:rPr lang="de-DE" sz="700" b="0" kern="1200" spc="20" baseline="0" dirty="0" err="1">
                          <a:solidFill>
                            <a:schemeClr val="tx1"/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Jasminreis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  <a:r>
                        <a:rPr lang="de-DE" sz="700" b="1" i="0" spc="20" baseline="0" dirty="0">
                          <a:latin typeface="Syntax Com" panose="020D0502030503020204" pitchFamily="34" charset="77"/>
                        </a:rPr>
                        <a:t> </a:t>
                      </a:r>
                      <a:endParaRPr lang="de-DE" sz="700" b="1" i="0" spc="20" dirty="0">
                        <a:latin typeface="Syntax Com" panose="020D0502030503020204" pitchFamily="34" charset="77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highlight>
                          <a:srgbClr val="F6BC25"/>
                        </a:highlight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Zucchetti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Piccata</a:t>
                      </a:r>
                      <a:endParaRPr lang="de-DE" sz="700" b="1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Tomatenspaghetti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8.50 / Extern 15.90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"Pasta of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day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Lumacconi</a:t>
                      </a: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"Quattro </a:t>
                      </a:r>
                      <a:r>
                        <a:rPr lang="de-DE" sz="700" b="0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formaggi</a:t>
                      </a: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 mit Datteltomaten, und Reibkäse</a:t>
                      </a:r>
                      <a:endParaRPr lang="de-CH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11.80 / Extern 19.80</a:t>
                      </a: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spc="20" dirty="0">
                          <a:latin typeface="Syntax Com" panose="020D0502030503020204" pitchFamily="34" charset="77"/>
                        </a:rPr>
                        <a:t>Superfood-Bowl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mit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Schwertfisch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-Sashimi, Reis Edamame,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Wakame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,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Chinakohl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, Wasabi-Dip</a:t>
                      </a:r>
                      <a:endParaRPr lang="en-US" sz="700" b="1" i="0" spc="20" dirty="0">
                        <a:latin typeface="Syntax Com" panose="020D0502030503020204" pitchFamily="34" charset="77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</a:t>
                      </a:r>
                      <a:r>
                        <a:rPr lang="de-DE" sz="700" b="0" kern="1200" spc="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ixtern</a:t>
                      </a: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 16.90</a:t>
                      </a: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Migusto</a:t>
                      </a:r>
                      <a:r>
                        <a:rPr lang="de-DE" sz="700" b="1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kern="1200" spc="2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Buffet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3.40pro 100g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Paniertes Schweineschnitzel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mit Beilagen und Gemüse aus dem Tagesangebot</a:t>
                      </a: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9.80 / Extern 18.90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190575"/>
                  </a:ext>
                </a:extLst>
              </a:tr>
              <a:tr h="772119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 dirty="0">
                          <a:solidFill>
                            <a:srgbClr val="F6BC25"/>
                          </a:solidFill>
                          <a:latin typeface="Syntax Com" panose="020D0502030503020204" pitchFamily="34" charset="77"/>
                        </a:rPr>
                        <a:t>MITTWOCH</a:t>
                      </a:r>
                    </a:p>
                  </a:txBody>
                  <a:tcPr marL="101499" marR="101499" marT="50750" marB="50750" vert="vert27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Butter Chicken 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mit Kichererbsen, Blumenkohl, Koriander und Naan Brot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highlight>
                          <a:srgbClr val="F6BC25"/>
                        </a:highlight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Cannelloni al Forno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Ricotta und Spinat gefüllt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jungem Spinat und Reibekäse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8.50 / Extern 15.90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"Rock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Wok"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Black Tiger Crevetten 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700" b="0" kern="1200" spc="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Woknudeln</a:t>
                      </a: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, Pak Choi, Pilzen und grünem Curry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15.80 / Extern </a:t>
                      </a:r>
                      <a:r>
                        <a:rPr lang="de-CH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24.90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spc="20" dirty="0">
                          <a:latin typeface="Syntax Com" panose="020D0502030503020204" pitchFamily="34" charset="77"/>
                        </a:rPr>
                        <a:t>Superfood-Bowl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mit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geräuchertem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Tofu, Bulgur-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Salat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mit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Kichererbsen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,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Blumenkohl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,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Rotkabis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und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Honig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-Dressing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Migusto</a:t>
                      </a:r>
                      <a:r>
                        <a:rPr lang="de-DE" sz="700" b="1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kern="1200" spc="2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Buffet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3.40pro 100g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Poulet Burger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mit Beilagen und Gemüse aus dem Tagesangebot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10.80 / Extern 19.90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944840"/>
                  </a:ext>
                </a:extLst>
              </a:tr>
              <a:tr h="604186">
                <a:tc>
                  <a:txBody>
                    <a:bodyPr/>
                    <a:lstStyle/>
                    <a:p>
                      <a:pPr marL="0" algn="ctr" defTabSz="1008400" rtl="0" eaLnBrk="1" latinLnBrk="0" hangingPunct="1">
                        <a:lnSpc>
                          <a:spcPct val="90000"/>
                        </a:lnSpc>
                      </a:pPr>
                      <a:r>
                        <a:rPr lang="en-US" sz="800" b="1" i="0" kern="1200" spc="20" baseline="0" dirty="0">
                          <a:solidFill>
                            <a:srgbClr val="F6BC25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DONNERSTAG</a:t>
                      </a:r>
                    </a:p>
                  </a:txBody>
                  <a:tcPr marL="101499" marR="101499" marT="50750" marB="50750" vert="vert27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Schweins-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Voressen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In Honig-Senfsauce mit Kardamomkarotten und Bulgur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de-DE" sz="700" b="1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highlight>
                          <a:srgbClr val="F6BC25"/>
                        </a:highlight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Gebackener Blumenkohl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</a:t>
                      </a:r>
                      <a:r>
                        <a:rPr lang="de-DE" sz="700" b="0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Süsskartoffelpüree</a:t>
                      </a: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und </a:t>
                      </a:r>
                      <a:r>
                        <a:rPr lang="de-DE" sz="700" b="0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Cürrysauce</a:t>
                      </a:r>
                      <a:endParaRPr lang="de-DE" sz="700" b="0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8.50 / Extern 15.90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"Rock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the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Wok"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Black Tiger Crevetten 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¨mit </a:t>
                      </a:r>
                      <a:r>
                        <a:rPr lang="de-DE" sz="700" b="0" kern="1200" spc="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Woknudeln</a:t>
                      </a: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, Pak Choi, Pilzen und grünem Curry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15.80 / Extern </a:t>
                      </a:r>
                      <a:r>
                        <a:rPr lang="de-CH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24.90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1" i="0" spc="20" dirty="0">
                          <a:latin typeface="Syntax Com" panose="020D0502030503020204" pitchFamily="34" charset="77"/>
                        </a:rPr>
                        <a:t>Superfood-Bowl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mit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geräuchertem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Tofu, Bulgur-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Salat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mit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Kichererbsen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,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Blumenkohl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,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Rotkabis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 und </a:t>
                      </a:r>
                      <a:r>
                        <a:rPr lang="en-US" sz="700" b="0" i="0" spc="20" baseline="0" dirty="0" err="1">
                          <a:latin typeface="Syntax Com" panose="020D0502030503020204" pitchFamily="34" charset="77"/>
                        </a:rPr>
                        <a:t>Honig</a:t>
                      </a:r>
                      <a:r>
                        <a:rPr lang="en-US" sz="700" b="0" i="0" spc="20" baseline="0" dirty="0">
                          <a:latin typeface="Syntax Com" panose="020D0502030503020204" pitchFamily="34" charset="77"/>
                        </a:rPr>
                        <a:t>-Dressing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i="0" spc="20" baseline="0" dirty="0">
                        <a:latin typeface="Syntax Com" panose="020D0502030503020204" pitchFamily="34" charset="77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9.50 / Extern 16.90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Migusto</a:t>
                      </a:r>
                      <a:r>
                        <a:rPr lang="de-DE" sz="700" b="1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kern="1200" spc="2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Buffet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3.40pro 100g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Poulet Burger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mit Beilagen und Gemüse aus dem Tagesangebot</a:t>
                      </a:r>
                      <a:endParaRPr lang="de-DE" sz="700" b="0" kern="1200" spc="20" baseline="0" dirty="0">
                        <a:solidFill>
                          <a:schemeClr val="tx1"/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10.80 / Extern 19.90</a:t>
                      </a: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629614"/>
                  </a:ext>
                </a:extLst>
              </a:tr>
              <a:tr h="1034005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n-US" sz="800" b="1" i="0" spc="20" baseline="0" dirty="0">
                          <a:solidFill>
                            <a:srgbClr val="F6BC25"/>
                          </a:solidFill>
                          <a:latin typeface="Syntax Com" panose="020D0502030503020204" pitchFamily="34" charset="77"/>
                        </a:rPr>
                        <a:t>FREITAG</a:t>
                      </a:r>
                    </a:p>
                  </a:txBody>
                  <a:tcPr marL="101499" marR="101499" marT="50750" marB="50750" vert="vert270" anchor="ctr">
                    <a:lnL w="12700" cmpd="sng">
                      <a:noFill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Pouletragout</a:t>
                      </a: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i="0" kern="1200" spc="20" baseline="0" dirty="0" err="1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Satay</a:t>
                      </a:r>
                      <a:endParaRPr lang="de-DE" sz="700" b="1" i="0" kern="1200" spc="20" baseline="0" dirty="0">
                        <a:solidFill>
                          <a:schemeClr val="dk1"/>
                        </a:solidFill>
                        <a:latin typeface="Syntax Com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r>
                        <a:rPr lang="de-DE" sz="700" b="0" kern="1200" spc="20" baseline="0" dirty="0">
                          <a:solidFill>
                            <a:schemeClr val="tx1"/>
                          </a:solidFill>
                          <a:latin typeface="Syntax Com Roman" panose="020D0502030503020204" pitchFamily="34" charset="0"/>
                          <a:ea typeface="+mn-ea"/>
                          <a:cs typeface="+mn-cs"/>
                        </a:rPr>
                        <a:t>mit grünem Spargel und Basmatireis</a:t>
                      </a: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0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 err="1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ntern</a:t>
                      </a: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 9.50 / Extern 16.90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highlight>
                          <a:srgbClr val="F6BC25"/>
                        </a:highlight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Spinat-Gnocchi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Gorgonzolasauce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8.50 / Extern 15.90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700" b="1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Olma-Bratwurst</a:t>
                      </a: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i="0" kern="1200" spc="20" baseline="0" dirty="0">
                          <a:solidFill>
                            <a:schemeClr val="dk1"/>
                          </a:solidFill>
                          <a:latin typeface="Syntax Com" panose="020D0502030503020204" pitchFamily="34" charset="77"/>
                          <a:ea typeface="+mn-ea"/>
                          <a:cs typeface="+mn-cs"/>
                        </a:rPr>
                        <a:t>mit Zwiebel,- oder Currywurstsauce mit Beilagen und Gemüse aus dem Tagesangebot</a:t>
                      </a:r>
                    </a:p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Intern 7.50 / Extern </a:t>
                      </a:r>
                      <a:r>
                        <a:rPr lang="de-CH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14.60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1008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spc="20" dirty="0">
                        <a:latin typeface="Syntax Com Roman" panose="020D0502030503020204" pitchFamily="34" charset="77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1" kern="1200" spc="20" baseline="0" dirty="0" err="1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Migusto</a:t>
                      </a:r>
                      <a:r>
                        <a:rPr lang="de-DE" sz="700" b="1" kern="1200" spc="20" baseline="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700" b="1" kern="1200" spc="20" dirty="0">
                          <a:solidFill>
                            <a:schemeClr val="tx1"/>
                          </a:solidFill>
                          <a:latin typeface="Syntax Com" panose="020D0502030503020204" pitchFamily="34" charset="0"/>
                          <a:ea typeface="+mn-ea"/>
                          <a:cs typeface="+mn-cs"/>
                        </a:rPr>
                        <a:t>Buffet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de-DE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de-DE" sz="700" b="0" kern="1200" spc="2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Syntax Com Roman" panose="020D0502030503020204" pitchFamily="34" charset="77"/>
                          <a:ea typeface="+mn-ea"/>
                          <a:cs typeface="+mn-cs"/>
                        </a:rPr>
                        <a:t>3.40pro 100g</a:t>
                      </a: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100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700" b="0" kern="1200" spc="20" dirty="0">
                        <a:solidFill>
                          <a:schemeClr val="bg1">
                            <a:lumMod val="50000"/>
                          </a:schemeClr>
                        </a:solidFill>
                        <a:latin typeface="Syntax Com Roman" panose="020D0502030503020204" pitchFamily="34" charset="77"/>
                        <a:ea typeface="+mn-ea"/>
                        <a:cs typeface="+mn-cs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</a:pPr>
                      <a:endParaRPr lang="en-US" sz="700" dirty="0">
                        <a:latin typeface="Ourense Brush" pitchFamily="50" charset="0"/>
                      </a:endParaRPr>
                    </a:p>
                  </a:txBody>
                  <a:tcPr marL="101499" marR="0" marT="50750" marB="0">
                    <a:lnL w="12700" cmpd="sng">
                      <a:noFill/>
                    </a:lnL>
                    <a:lnR w="12700" cmpd="sng">
                      <a:noFill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6BC25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13648421"/>
                  </a:ext>
                </a:extLst>
              </a:tr>
            </a:tbl>
          </a:graphicData>
        </a:graphic>
      </p:graphicFrame>
      <p:cxnSp>
        <p:nvCxnSpPr>
          <p:cNvPr id="209" name="Straight Connector 7">
            <a:extLst>
              <a:ext uri="{FF2B5EF4-FFF2-40B4-BE49-F238E27FC236}">
                <a16:creationId xmlns:a16="http://schemas.microsoft.com/office/drawing/2014/main" id="{0EB2B70E-A9E6-014C-BDDD-AF4D78D6B7DC}"/>
              </a:ext>
            </a:extLst>
          </p:cNvPr>
          <p:cNvCxnSpPr>
            <a:cxnSpLocks/>
          </p:cNvCxnSpPr>
          <p:nvPr/>
        </p:nvCxnSpPr>
        <p:spPr>
          <a:xfrm flipV="1">
            <a:off x="3810000" y="1659135"/>
            <a:ext cx="119643" cy="14109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Straight Connector 7">
            <a:extLst>
              <a:ext uri="{FF2B5EF4-FFF2-40B4-BE49-F238E27FC236}">
                <a16:creationId xmlns:a16="http://schemas.microsoft.com/office/drawing/2014/main" id="{A37CA7B4-90B6-CA4B-BCA5-85E484AF859F}"/>
              </a:ext>
            </a:extLst>
          </p:cNvPr>
          <p:cNvCxnSpPr>
            <a:cxnSpLocks/>
          </p:cNvCxnSpPr>
          <p:nvPr/>
        </p:nvCxnSpPr>
        <p:spPr>
          <a:xfrm>
            <a:off x="5361450" y="1669099"/>
            <a:ext cx="0" cy="47491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Connector 7">
            <a:extLst>
              <a:ext uri="{FF2B5EF4-FFF2-40B4-BE49-F238E27FC236}">
                <a16:creationId xmlns:a16="http://schemas.microsoft.com/office/drawing/2014/main" id="{31426333-A131-924E-BCA1-E5DD4C3EC338}"/>
              </a:ext>
            </a:extLst>
          </p:cNvPr>
          <p:cNvCxnSpPr>
            <a:cxnSpLocks/>
          </p:cNvCxnSpPr>
          <p:nvPr/>
        </p:nvCxnSpPr>
        <p:spPr>
          <a:xfrm>
            <a:off x="8139383" y="1433024"/>
            <a:ext cx="0" cy="4749107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" name="Grafik 65"/>
          <p:cNvPicPr>
            <a:picLocks noChangeAspect="1"/>
          </p:cNvPicPr>
          <p:nvPr/>
        </p:nvPicPr>
        <p:blipFill>
          <a:blip r:embed="rId2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785" y="6862859"/>
            <a:ext cx="174509" cy="144000"/>
          </a:xfrm>
          <a:prstGeom prst="rect">
            <a:avLst/>
          </a:prstGeom>
        </p:spPr>
      </p:pic>
      <p:sp>
        <p:nvSpPr>
          <p:cNvPr id="67" name="Rectangle 60">
            <a:extLst>
              <a:ext uri="{FF2B5EF4-FFF2-40B4-BE49-F238E27FC236}">
                <a16:creationId xmlns:a16="http://schemas.microsoft.com/office/drawing/2014/main" id="{3CC57985-6CF6-4C42-8353-F219CD133FDC}"/>
              </a:ext>
            </a:extLst>
          </p:cNvPr>
          <p:cNvSpPr/>
          <p:nvPr/>
        </p:nvSpPr>
        <p:spPr>
          <a:xfrm>
            <a:off x="6290766" y="6884175"/>
            <a:ext cx="945772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 err="1">
                <a:latin typeface="Syntax Com Roman" panose="020D0502030503020204" pitchFamily="34" charset="77"/>
              </a:rPr>
              <a:t>Pferd</a:t>
            </a:r>
            <a:endParaRPr lang="en-US" sz="750" dirty="0">
              <a:latin typeface="Syntax Com Roman" panose="020D0502030503020204" pitchFamily="34" charset="77"/>
            </a:endParaRPr>
          </a:p>
        </p:txBody>
      </p:sp>
      <p:pic>
        <p:nvPicPr>
          <p:cNvPr id="68" name="Grafik 67"/>
          <p:cNvPicPr>
            <a:picLocks noChangeAspect="1"/>
          </p:cNvPicPr>
          <p:nvPr/>
        </p:nvPicPr>
        <p:blipFill>
          <a:blip r:embed="rId2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6876" y="7032353"/>
            <a:ext cx="135150" cy="144000"/>
          </a:xfrm>
          <a:prstGeom prst="rect">
            <a:avLst/>
          </a:prstGeom>
        </p:spPr>
      </p:pic>
      <p:sp>
        <p:nvSpPr>
          <p:cNvPr id="69" name="Rectangle 60">
            <a:extLst>
              <a:ext uri="{FF2B5EF4-FFF2-40B4-BE49-F238E27FC236}">
                <a16:creationId xmlns:a16="http://schemas.microsoft.com/office/drawing/2014/main" id="{3CC57985-6CF6-4C42-8353-F219CD133FDC}"/>
              </a:ext>
            </a:extLst>
          </p:cNvPr>
          <p:cNvSpPr/>
          <p:nvPr/>
        </p:nvSpPr>
        <p:spPr>
          <a:xfrm>
            <a:off x="6290766" y="7032353"/>
            <a:ext cx="945772" cy="11541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50" dirty="0" err="1">
                <a:latin typeface="Syntax Com Roman" panose="020D0502030503020204" pitchFamily="34" charset="77"/>
              </a:rPr>
              <a:t>Kaninchen</a:t>
            </a:r>
            <a:endParaRPr lang="en-US" sz="750" dirty="0">
              <a:latin typeface="Syntax Com Roman" panose="020D0502030503020204" pitchFamily="34" charset="77"/>
            </a:endParaRPr>
          </a:p>
        </p:txBody>
      </p:sp>
      <p:pic>
        <p:nvPicPr>
          <p:cNvPr id="16" name="Graphic 48">
            <a:extLst>
              <a:ext uri="{FF2B5EF4-FFF2-40B4-BE49-F238E27FC236}">
                <a16:creationId xmlns:a16="http://schemas.microsoft.com/office/drawing/2014/main" id="{E835F7DB-FA3B-AFFA-4D9F-0B4399533AB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5871" y="2883185"/>
            <a:ext cx="141806" cy="99264"/>
          </a:xfrm>
          <a:prstGeom prst="rect">
            <a:avLst/>
          </a:prstGeom>
        </p:spPr>
      </p:pic>
      <p:pic>
        <p:nvPicPr>
          <p:cNvPr id="28" name="Graphic 46">
            <a:extLst>
              <a:ext uri="{FF2B5EF4-FFF2-40B4-BE49-F238E27FC236}">
                <a16:creationId xmlns:a16="http://schemas.microsoft.com/office/drawing/2014/main" id="{182498A8-0690-C73E-6BD3-AD6B23312794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137149" y="5702768"/>
            <a:ext cx="170808" cy="89013"/>
          </a:xfrm>
          <a:prstGeom prst="rect">
            <a:avLst/>
          </a:prstGeom>
        </p:spPr>
      </p:pic>
      <p:pic>
        <p:nvPicPr>
          <p:cNvPr id="24" name="Graphic 48">
            <a:extLst>
              <a:ext uri="{FF2B5EF4-FFF2-40B4-BE49-F238E27FC236}">
                <a16:creationId xmlns:a16="http://schemas.microsoft.com/office/drawing/2014/main" id="{4D083B53-CCAD-1F99-1258-06FB47A08299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62907" y="3776846"/>
            <a:ext cx="141806" cy="99264"/>
          </a:xfrm>
          <a:prstGeom prst="rect">
            <a:avLst/>
          </a:prstGeom>
        </p:spPr>
      </p:pic>
      <p:pic>
        <p:nvPicPr>
          <p:cNvPr id="35" name="Graphic 46">
            <a:extLst>
              <a:ext uri="{FF2B5EF4-FFF2-40B4-BE49-F238E27FC236}">
                <a16:creationId xmlns:a16="http://schemas.microsoft.com/office/drawing/2014/main" id="{CB52673C-C4BC-7570-66C1-7551B8753E6F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967151" y="4770487"/>
            <a:ext cx="170808" cy="89013"/>
          </a:xfrm>
          <a:prstGeom prst="rect">
            <a:avLst/>
          </a:prstGeom>
        </p:spPr>
      </p:pic>
      <p:pic>
        <p:nvPicPr>
          <p:cNvPr id="7" name="Graphic 44">
            <a:extLst>
              <a:ext uri="{FF2B5EF4-FFF2-40B4-BE49-F238E27FC236}">
                <a16:creationId xmlns:a16="http://schemas.microsoft.com/office/drawing/2014/main" id="{268D06B1-DE9B-73B4-39CA-844A41DCED20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75257" y="2909978"/>
            <a:ext cx="170809" cy="112374"/>
          </a:xfrm>
          <a:prstGeom prst="rect">
            <a:avLst/>
          </a:prstGeom>
        </p:spPr>
      </p:pic>
      <p:pic>
        <p:nvPicPr>
          <p:cNvPr id="9" name="Graphic 48">
            <a:extLst>
              <a:ext uri="{FF2B5EF4-FFF2-40B4-BE49-F238E27FC236}">
                <a16:creationId xmlns:a16="http://schemas.microsoft.com/office/drawing/2014/main" id="{CBAAD774-AA03-3182-8FEB-21111CAA1C4A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3548058" y="5681114"/>
            <a:ext cx="141806" cy="99264"/>
          </a:xfrm>
          <a:prstGeom prst="rect">
            <a:avLst/>
          </a:prstGeom>
        </p:spPr>
      </p:pic>
      <p:pic>
        <p:nvPicPr>
          <p:cNvPr id="10" name="Graphic 50">
            <a:extLst>
              <a:ext uri="{FF2B5EF4-FFF2-40B4-BE49-F238E27FC236}">
                <a16:creationId xmlns:a16="http://schemas.microsoft.com/office/drawing/2014/main" id="{4EA082DE-9917-2ACB-6918-621A00618684}"/>
              </a:ext>
            </a:extLst>
          </p:cNvPr>
          <p:cNvPicPr>
            <a:picLocks noChangeAspect="1"/>
          </p:cNvPicPr>
          <p:nvPr/>
        </p:nvPicPr>
        <p:blipFill>
          <a:blip r:embed="rId21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2"/>
              </a:ext>
            </a:extLst>
          </a:blip>
          <a:stretch>
            <a:fillRect/>
          </a:stretch>
        </p:blipFill>
        <p:spPr>
          <a:xfrm>
            <a:off x="5136452" y="5878224"/>
            <a:ext cx="171844" cy="108455"/>
          </a:xfrm>
          <a:prstGeom prst="rect">
            <a:avLst/>
          </a:prstGeom>
        </p:spPr>
      </p:pic>
      <p:pic>
        <p:nvPicPr>
          <p:cNvPr id="11" name="Graphic 43">
            <a:extLst>
              <a:ext uri="{FF2B5EF4-FFF2-40B4-BE49-F238E27FC236}">
                <a16:creationId xmlns:a16="http://schemas.microsoft.com/office/drawing/2014/main" id="{86E432A0-E23F-2396-ABEA-97762F69A250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66255" y="5692237"/>
            <a:ext cx="114598" cy="150614"/>
          </a:xfrm>
          <a:prstGeom prst="rect">
            <a:avLst/>
          </a:prstGeom>
        </p:spPr>
      </p:pic>
      <p:pic>
        <p:nvPicPr>
          <p:cNvPr id="22" name="Graphic 48">
            <a:extLst>
              <a:ext uri="{FF2B5EF4-FFF2-40B4-BE49-F238E27FC236}">
                <a16:creationId xmlns:a16="http://schemas.microsoft.com/office/drawing/2014/main" id="{9A4AA44F-48AD-CDB0-0603-DB5520D644D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67387" y="4807364"/>
            <a:ext cx="141806" cy="99264"/>
          </a:xfrm>
          <a:prstGeom prst="rect">
            <a:avLst/>
          </a:prstGeom>
        </p:spPr>
      </p:pic>
      <p:pic>
        <p:nvPicPr>
          <p:cNvPr id="23" name="Graphic 46">
            <a:extLst>
              <a:ext uri="{FF2B5EF4-FFF2-40B4-BE49-F238E27FC236}">
                <a16:creationId xmlns:a16="http://schemas.microsoft.com/office/drawing/2014/main" id="{8688B018-99EE-2DFC-0264-8082D909B4B9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42077" y="1960833"/>
            <a:ext cx="170808" cy="89013"/>
          </a:xfrm>
          <a:prstGeom prst="rect">
            <a:avLst/>
          </a:prstGeom>
        </p:spPr>
      </p:pic>
      <p:pic>
        <p:nvPicPr>
          <p:cNvPr id="25" name="Graphic 46">
            <a:extLst>
              <a:ext uri="{FF2B5EF4-FFF2-40B4-BE49-F238E27FC236}">
                <a16:creationId xmlns:a16="http://schemas.microsoft.com/office/drawing/2014/main" id="{C50A958B-F399-8D55-6678-4138868A1DCB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951481" y="2865617"/>
            <a:ext cx="170808" cy="89013"/>
          </a:xfrm>
          <a:prstGeom prst="rect">
            <a:avLst/>
          </a:prstGeom>
        </p:spPr>
      </p:pic>
      <p:pic>
        <p:nvPicPr>
          <p:cNvPr id="59" name="Graphic 47">
            <a:extLst>
              <a:ext uri="{FF2B5EF4-FFF2-40B4-BE49-F238E27FC236}">
                <a16:creationId xmlns:a16="http://schemas.microsoft.com/office/drawing/2014/main" id="{9F30415E-418C-2140-883D-9C770C3BF4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43186" y="1974564"/>
            <a:ext cx="178263" cy="149093"/>
          </a:xfrm>
          <a:prstGeom prst="rect">
            <a:avLst/>
          </a:prstGeom>
        </p:spPr>
      </p:pic>
      <p:pic>
        <p:nvPicPr>
          <p:cNvPr id="60" name="Graphic 47">
            <a:extLst>
              <a:ext uri="{FF2B5EF4-FFF2-40B4-BE49-F238E27FC236}">
                <a16:creationId xmlns:a16="http://schemas.microsoft.com/office/drawing/2014/main" id="{9F30415E-418C-2140-883D-9C770C3BF4B1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3541049" y="4778536"/>
            <a:ext cx="178263" cy="149093"/>
          </a:xfrm>
          <a:prstGeom prst="rect">
            <a:avLst/>
          </a:prstGeom>
        </p:spPr>
      </p:pic>
      <p:pic>
        <p:nvPicPr>
          <p:cNvPr id="61" name="Graphic 42">
            <a:extLst>
              <a:ext uri="{FF2B5EF4-FFF2-40B4-BE49-F238E27FC236}">
                <a16:creationId xmlns:a16="http://schemas.microsoft.com/office/drawing/2014/main" id="{9F4B1555-1E65-6244-857C-BA634E8262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430251" y="6897539"/>
            <a:ext cx="228412" cy="76137"/>
          </a:xfrm>
          <a:prstGeom prst="rect">
            <a:avLst/>
          </a:prstGeom>
        </p:spPr>
      </p:pic>
      <p:pic>
        <p:nvPicPr>
          <p:cNvPr id="62" name="Graphic 43">
            <a:extLst>
              <a:ext uri="{FF2B5EF4-FFF2-40B4-BE49-F238E27FC236}">
                <a16:creationId xmlns:a16="http://schemas.microsoft.com/office/drawing/2014/main" id="{E1E8831C-DE3A-B163-F9EE-E7BC7DE3B18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983458" y="3751623"/>
            <a:ext cx="114598" cy="150614"/>
          </a:xfrm>
          <a:prstGeom prst="rect">
            <a:avLst/>
          </a:prstGeom>
        </p:spPr>
      </p:pic>
      <p:pic>
        <p:nvPicPr>
          <p:cNvPr id="63" name="Graphic 42">
            <a:extLst>
              <a:ext uri="{FF2B5EF4-FFF2-40B4-BE49-F238E27FC236}">
                <a16:creationId xmlns:a16="http://schemas.microsoft.com/office/drawing/2014/main" id="{9F4B1555-1E65-6244-857C-BA634E8262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9791" y="1990247"/>
            <a:ext cx="242665" cy="80888"/>
          </a:xfrm>
          <a:prstGeom prst="rect">
            <a:avLst/>
          </a:prstGeom>
        </p:spPr>
      </p:pic>
      <p:pic>
        <p:nvPicPr>
          <p:cNvPr id="64" name="Graphic 42">
            <a:extLst>
              <a:ext uri="{FF2B5EF4-FFF2-40B4-BE49-F238E27FC236}">
                <a16:creationId xmlns:a16="http://schemas.microsoft.com/office/drawing/2014/main" id="{9F4B1555-1E65-6244-857C-BA634E8262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755430" y="2908858"/>
            <a:ext cx="239958" cy="79986"/>
          </a:xfrm>
          <a:prstGeom prst="rect">
            <a:avLst/>
          </a:prstGeom>
        </p:spPr>
      </p:pic>
      <p:pic>
        <p:nvPicPr>
          <p:cNvPr id="65" name="Graphic 48">
            <a:extLst>
              <a:ext uri="{FF2B5EF4-FFF2-40B4-BE49-F238E27FC236}">
                <a16:creationId xmlns:a16="http://schemas.microsoft.com/office/drawing/2014/main" id="{E835F7DB-FA3B-AFFA-4D9F-0B4399533AB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65411" y="1983120"/>
            <a:ext cx="141806" cy="99264"/>
          </a:xfrm>
          <a:prstGeom prst="rect">
            <a:avLst/>
          </a:prstGeom>
        </p:spPr>
      </p:pic>
      <p:pic>
        <p:nvPicPr>
          <p:cNvPr id="70" name="Graphic 48">
            <a:extLst>
              <a:ext uri="{FF2B5EF4-FFF2-40B4-BE49-F238E27FC236}">
                <a16:creationId xmlns:a16="http://schemas.microsoft.com/office/drawing/2014/main" id="{E835F7DB-FA3B-AFFA-4D9F-0B4399533AB8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160180" y="2889580"/>
            <a:ext cx="141806" cy="99264"/>
          </a:xfrm>
          <a:prstGeom prst="rect">
            <a:avLst/>
          </a:prstGeom>
        </p:spPr>
      </p:pic>
      <p:pic>
        <p:nvPicPr>
          <p:cNvPr id="71" name="Graphic 42">
            <a:extLst>
              <a:ext uri="{FF2B5EF4-FFF2-40B4-BE49-F238E27FC236}">
                <a16:creationId xmlns:a16="http://schemas.microsoft.com/office/drawing/2014/main" id="{9F4B1555-1E65-6244-857C-BA634E826281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911808" y="2084965"/>
            <a:ext cx="271221" cy="90407"/>
          </a:xfrm>
          <a:prstGeom prst="rect">
            <a:avLst/>
          </a:prstGeom>
        </p:spPr>
      </p:pic>
      <p:pic>
        <p:nvPicPr>
          <p:cNvPr id="72" name="Graphic 48">
            <a:extLst>
              <a:ext uri="{FF2B5EF4-FFF2-40B4-BE49-F238E27FC236}">
                <a16:creationId xmlns:a16="http://schemas.microsoft.com/office/drawing/2014/main" id="{9A4AA44F-48AD-CDB0-0603-DB5520D644DF}"/>
              </a:ext>
            </a:extLst>
          </p:cNvPr>
          <p:cNvPicPr>
            <a:picLocks noChangeAspect="1"/>
          </p:cNvPicPr>
          <p:nvPr/>
        </p:nvPicPr>
        <p:blipFill>
          <a:blip r:embed="rId1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6780777" y="3797235"/>
            <a:ext cx="141806" cy="99264"/>
          </a:xfrm>
          <a:prstGeom prst="rect">
            <a:avLst/>
          </a:prstGeom>
        </p:spPr>
      </p:pic>
      <p:pic>
        <p:nvPicPr>
          <p:cNvPr id="75" name="Graphic 43">
            <a:extLst>
              <a:ext uri="{FF2B5EF4-FFF2-40B4-BE49-F238E27FC236}">
                <a16:creationId xmlns:a16="http://schemas.microsoft.com/office/drawing/2014/main" id="{E1E8831C-DE3A-B163-F9EE-E7BC7DE3B18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010063" y="3825297"/>
            <a:ext cx="114598" cy="150614"/>
          </a:xfrm>
          <a:prstGeom prst="rect">
            <a:avLst/>
          </a:prstGeom>
        </p:spPr>
      </p:pic>
      <p:pic>
        <p:nvPicPr>
          <p:cNvPr id="76" name="Graphic 43">
            <a:extLst>
              <a:ext uri="{FF2B5EF4-FFF2-40B4-BE49-F238E27FC236}">
                <a16:creationId xmlns:a16="http://schemas.microsoft.com/office/drawing/2014/main" id="{E1E8831C-DE3A-B163-F9EE-E7BC7DE3B181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998287" y="4777775"/>
            <a:ext cx="114598" cy="150614"/>
          </a:xfrm>
          <a:prstGeom prst="rect">
            <a:avLst/>
          </a:prstGeom>
        </p:spPr>
      </p:pic>
      <p:pic>
        <p:nvPicPr>
          <p:cNvPr id="2" name="Graphic 42">
            <a:extLst>
              <a:ext uri="{FF2B5EF4-FFF2-40B4-BE49-F238E27FC236}">
                <a16:creationId xmlns:a16="http://schemas.microsoft.com/office/drawing/2014/main" id="{B7A5843A-4DEA-65CE-C20F-DD42B5C81F9B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1497" y="4753327"/>
            <a:ext cx="228412" cy="76137"/>
          </a:xfrm>
          <a:prstGeom prst="rect">
            <a:avLst/>
          </a:prstGeom>
        </p:spPr>
      </p:pic>
      <p:pic>
        <p:nvPicPr>
          <p:cNvPr id="3" name="Graphic 42">
            <a:extLst>
              <a:ext uri="{FF2B5EF4-FFF2-40B4-BE49-F238E27FC236}">
                <a16:creationId xmlns:a16="http://schemas.microsoft.com/office/drawing/2014/main" id="{CEECC380-E9FD-C486-6D35-2174D346A3B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45113" y="3846867"/>
            <a:ext cx="228412" cy="76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985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2A92D80E-FC09-4A70-ADD9-B16D7CCD0208}" vid="{33CD00F6-7146-437D-90EB-D65460330519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A3EFC79545414B83D32A2DA3227AD3" ma:contentTypeVersion="26" ma:contentTypeDescription="Create a new document." ma:contentTypeScope="" ma:versionID="3f89b55a1a8171fea9764d2950e673e8">
  <xsd:schema xmlns:xsd="http://www.w3.org/2001/XMLSchema" xmlns:xs="http://www.w3.org/2001/XMLSchema" xmlns:p="http://schemas.microsoft.com/office/2006/metadata/properties" xmlns:ns2="121b8297-5dfb-48d7-a15a-6f28ac81ccfe" xmlns:ns3="64d005de-dc4e-4de6-9418-3a3a0761bd32" targetNamespace="http://schemas.microsoft.com/office/2006/metadata/properties" ma:root="true" ma:fieldsID="a8a81b608249cd3210287dc3f725240a" ns2:_="" ns3:_="">
    <xsd:import namespace="121b8297-5dfb-48d7-a15a-6f28ac81ccfe"/>
    <xsd:import namespace="64d005de-dc4e-4de6-9418-3a3a0761bd32"/>
    <xsd:element name="properties">
      <xsd:complexType>
        <xsd:sequence>
          <xsd:element name="documentManagement">
            <xsd:complexType>
              <xsd:all>
                <xsd:element ref="ns2:bsoneLegalEntityTaxHTField0" minOccurs="0"/>
                <xsd:element ref="ns2:bsoneLanguagesTaxHTField0" minOccurs="0"/>
                <xsd:element ref="ns2:bsoneInformationChannelsTaxHTField0" minOccurs="0"/>
                <xsd:element ref="ns2:bsoneInformationTypeTaxHTField0" minOccurs="0"/>
                <xsd:element ref="ns2:bsoneCostCenterTaxHTField0" minOccurs="0"/>
                <xsd:element ref="ns2:bsoneDepartmentTaxHTField0" minOccurs="0"/>
                <xsd:element ref="ns2:bsoneInformationTopicsTaxHTField0" minOccurs="0"/>
                <xsd:element ref="ns2:bsoneDocumentTypeTaxHTField0" minOccurs="0"/>
                <xsd:element ref="ns2:TaxCatchAll" minOccurs="0"/>
                <xsd:element ref="ns3:MediaServiceMetadata" minOccurs="0"/>
                <xsd:element ref="ns3:MediaServiceFastMetadata" minOccurs="0"/>
                <xsd:element ref="ns3:MediaServiceSearchProperties" minOccurs="0"/>
                <xsd:element ref="ns3:MediaServiceDateTaken" minOccurs="0"/>
                <xsd:element ref="ns3:lcf76f155ced4ddcb4097134ff3c332f" minOccurs="0"/>
                <xsd:element ref="ns3:MediaServiceOCR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1b8297-5dfb-48d7-a15a-6f28ac81ccfe" elementFormDefault="qualified">
    <xsd:import namespace="http://schemas.microsoft.com/office/2006/documentManagement/types"/>
    <xsd:import namespace="http://schemas.microsoft.com/office/infopath/2007/PartnerControls"/>
    <xsd:element name="bsoneLegalEntityTaxHTField0" ma:index="8" nillable="true" ma:taxonomy="true" ma:internalName="bsoneLegalEntityTaxHTField0" ma:taxonomyFieldName="bsoneLegalEntity" ma:displayName="Legal Entity" ma:default="1;#GMOS|734a8e04-c929-41f8-8eac-705176bc2b32" ma:fieldId="{c3463796-f5c3-4497-9f41-d3600b36422c}" ma:sspId="e346e7db-a292-4863-a434-38aa85db710b" ma:termSetId="c7decc96-2940-457e-b1db-cadf210d88cf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soneLanguagesTaxHTField0" ma:index="9" nillable="true" ma:taxonomy="true" ma:internalName="bsoneLanguagesTaxHTField0" ma:taxonomyFieldName="bsoneLanguages" ma:displayName="Languages" ma:default="" ma:fieldId="{8ff75c4c-6792-4e19-a013-a4cd27bfdcf2}" ma:taxonomyMulti="true" ma:sspId="e346e7db-a292-4863-a434-38aa85db710b" ma:termSetId="07ae8f6a-da8e-404a-a2a1-856505cac32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InformationChannelsTaxHTField0" ma:index="10" nillable="true" ma:taxonomy="true" ma:internalName="bsoneInformationChannelsTaxHTField0" ma:taxonomyFieldName="bsoneInformationChannels" ma:displayName="Information Channels" ma:default="" ma:fieldId="{67c5601b-34cd-49bb-8ae4-c92367310ea9}" ma:taxonomyMulti="true" ma:sspId="e346e7db-a292-4863-a434-38aa85db710b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InformationTypeTaxHTField0" ma:index="11" nillable="true" ma:taxonomy="true" ma:internalName="bsoneInformationTypeTaxHTField0" ma:taxonomyFieldName="bsoneInformationType" ma:displayName="Information Type" ma:default="" ma:fieldId="{11af7ac5-c6e0-49fb-8d6d-c21b2779ddf2}" ma:taxonomyMulti="true" ma:sspId="e346e7db-a292-4863-a434-38aa85db710b" ma:termSetId="0446324d-7859-43d8-a20c-52d0b268962e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CostCenterTaxHTField0" ma:index="12" nillable="true" ma:taxonomy="true" ma:internalName="bsoneCostCenterTaxHTField0" ma:taxonomyFieldName="bsoneCostCenter" ma:displayName="Cost Center" ma:default="2;#262 - Leitung Gastro (0090000)|e667a482-056e-429f-9144-33684a46c98d" ma:fieldId="{b706bbf6-38d8-46fc-bf6b-b8409228c1de}" ma:sspId="e346e7db-a292-4863-a434-38aa85db710b" ma:termSetId="eb1fcef3-9185-4f77-8bf5-009813f761ac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DepartmentTaxHTField0" ma:index="13" nillable="true" ma:taxonomy="true" ma:internalName="bsoneDepartmentTaxHTField0" ma:taxonomyFieldName="bsoneDepartment" ma:displayName="Department" ma:default="" ma:fieldId="{e3747957-54b3-4ad8-a0ed-d523cb1d7f9a}" ma:sspId="e346e7db-a292-4863-a434-38aa85db710b" ma:termSetId="0ea635cc-8428-4eec-a321-f116b2c2a459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bsoneInformationTopicsTaxHTField0" ma:index="14" nillable="true" ma:taxonomy="true" ma:internalName="bsoneInformationTopicsTaxHTField0" ma:taxonomyFieldName="bsoneInformationTopics" ma:displayName="Information Topics" ma:default="" ma:fieldId="{09664584-eef2-4a28-9170-3277abc530b4}" ma:taxonomyMulti="true" ma:sspId="e346e7db-a292-4863-a434-38aa85db710b" ma:termSetId="00000000-0000-0000-0000-000000000000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soneDocumentTypeTaxHTField0" ma:index="15" nillable="true" ma:taxonomy="true" ma:internalName="bsoneDocumentTypeTaxHTField0" ma:taxonomyFieldName="bsoneDocumentType" ma:displayName="Document Type" ma:default="" ma:fieldId="{a72882cf-d0b9-407f-a52c-d3268d923569}" ma:sspId="e346e7db-a292-4863-a434-38aa85db710b" ma:termSetId="16e4ab2c-0d98-4e36-bcc4-fcf671e0b878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7" nillable="true" ma:displayName="Taxonomy Catch All Column" ma:hidden="true" ma:list="{2e40635d-36c7-46a7-bc10-af760e25a15d}" ma:internalName="TaxCatchAll" ma:showField="CatchAllData" ma:web="121b8297-5dfb-48d7-a15a-6f28ac81cc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4d005de-dc4e-4de6-9418-3a3a0761bd3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25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26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30" nillable="true" ma:taxonomy="true" ma:internalName="lcf76f155ced4ddcb4097134ff3c332f" ma:taxonomyFieldName="MediaServiceImageTags" ma:displayName="Image Tags" ma:readOnly="false" ma:fieldId="{5cf76f15-5ced-4ddc-b409-7134ff3c332f}" ma:taxonomyMulti="true" ma:sspId="e346e7db-a292-4863-a434-38aa85db710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3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soneDepartmentTaxHTField0 xmlns="121b8297-5dfb-48d7-a15a-6f28ac81ccfe">
      <Terms xmlns="http://schemas.microsoft.com/office/infopath/2007/PartnerControls"/>
    </bsoneDepartmentTaxHTField0>
    <bsoneLegalEntityTaxHTField0 xmlns="121b8297-5dfb-48d7-a15a-6f28ac81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GMOS</TermName>
          <TermId xmlns="http://schemas.microsoft.com/office/infopath/2007/PartnerControls">734a8e04-c929-41f8-8eac-705176bc2b32</TermId>
        </TermInfo>
      </Terms>
    </bsoneLegalEntityTaxHTField0>
    <TaxCatchAll xmlns="121b8297-5dfb-48d7-a15a-6f28ac81ccfe">
      <Value>2</Value>
      <Value>1</Value>
    </TaxCatchAll>
    <bsoneLanguagesTaxHTField0 xmlns="121b8297-5dfb-48d7-a15a-6f28ac81ccfe">
      <Terms xmlns="http://schemas.microsoft.com/office/infopath/2007/PartnerControls"/>
    </bsoneLanguagesTaxHTField0>
    <bsoneInformationChannelsTaxHTField0 xmlns="121b8297-5dfb-48d7-a15a-6f28ac81ccfe">
      <Terms xmlns="http://schemas.microsoft.com/office/infopath/2007/PartnerControls"/>
    </bsoneInformationChannelsTaxHTField0>
    <bsoneCostCenterTaxHTField0 xmlns="121b8297-5dfb-48d7-a15a-6f28ac81ccfe">
      <Terms xmlns="http://schemas.microsoft.com/office/infopath/2007/PartnerControls">
        <TermInfo xmlns="http://schemas.microsoft.com/office/infopath/2007/PartnerControls">
          <TermName xmlns="http://schemas.microsoft.com/office/infopath/2007/PartnerControls">262 - Leitung Gastro (0090000)</TermName>
          <TermId xmlns="http://schemas.microsoft.com/office/infopath/2007/PartnerControls">e667a482-056e-429f-9144-33684a46c98d</TermId>
        </TermInfo>
      </Terms>
    </bsoneCostCenterTaxHTField0>
    <bsoneInformationTopicsTaxHTField0 xmlns="121b8297-5dfb-48d7-a15a-6f28ac81ccfe">
      <Terms xmlns="http://schemas.microsoft.com/office/infopath/2007/PartnerControls"/>
    </bsoneInformationTopicsTaxHTField0>
    <bsoneInformationTypeTaxHTField0 xmlns="121b8297-5dfb-48d7-a15a-6f28ac81ccfe">
      <Terms xmlns="http://schemas.microsoft.com/office/infopath/2007/PartnerControls"/>
    </bsoneInformationTypeTaxHTField0>
    <lcf76f155ced4ddcb4097134ff3c332f xmlns="64d005de-dc4e-4de6-9418-3a3a0761bd32">
      <Terms xmlns="http://schemas.microsoft.com/office/infopath/2007/PartnerControls"/>
    </lcf76f155ced4ddcb4097134ff3c332f>
    <bsoneDocumentTypeTaxHTField0 xmlns="121b8297-5dfb-48d7-a15a-6f28ac81ccfe">
      <Terms xmlns="http://schemas.microsoft.com/office/infopath/2007/PartnerControls"/>
    </bsoneDocumentTypeTaxHTField0>
  </documentManagement>
</p:properties>
</file>

<file path=customXml/itemProps1.xml><?xml version="1.0" encoding="utf-8"?>
<ds:datastoreItem xmlns:ds="http://schemas.openxmlformats.org/officeDocument/2006/customXml" ds:itemID="{8EC1B390-2072-4862-B5A7-615DC6EA0A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4D77FB7-E020-4EF4-8DA4-736BA87E2D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21b8297-5dfb-48d7-a15a-6f28ac81ccfe"/>
    <ds:schemaRef ds:uri="64d005de-dc4e-4de6-9418-3a3a0761bd3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4AFCB95-47FC-4062-B15F-C4D03AFC762D}">
  <ds:schemaRefs>
    <ds:schemaRef ds:uri="http://schemas.microsoft.com/office/2006/metadata/properties"/>
    <ds:schemaRef ds:uri="http://schemas.microsoft.com/office/infopath/2007/PartnerControls"/>
    <ds:schemaRef ds:uri="121b8297-5dfb-48d7-a15a-6f28ac81ccfe"/>
    <ds:schemaRef ds:uri="64d005de-dc4e-4de6-9418-3a3a0761bd32"/>
  </ds:schemaRefs>
</ds:datastoreItem>
</file>

<file path=docMetadata/LabelInfo.xml><?xml version="1.0" encoding="utf-8"?>
<clbl:labelList xmlns:clbl="http://schemas.microsoft.com/office/2020/mipLabelMetadata">
  <clbl:label id="{4bad0d50-9cbb-471c-bae7-38b20ec0f1f9}" enabled="1" method="Standard" siteId="{35aa8c5b-ac0a-4b15-9788-ff6dfa22901f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Valley Menuplan de_6sp_A4quer</Template>
  <TotalTime>0</TotalTime>
  <Words>445</Words>
  <Application>Microsoft Office PowerPoint</Application>
  <PresentationFormat>Benutzerdefiniert</PresentationFormat>
  <Paragraphs>186</Paragraphs>
  <Slides>1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</vt:i4>
      </vt:variant>
    </vt:vector>
  </HeadingPairs>
  <TitlesOfParts>
    <vt:vector size="8" baseType="lpstr">
      <vt:lpstr>Arial</vt:lpstr>
      <vt:lpstr>Calibri</vt:lpstr>
      <vt:lpstr>Maax</vt:lpstr>
      <vt:lpstr>Ourense Brush</vt:lpstr>
      <vt:lpstr>Syntax Com</vt:lpstr>
      <vt:lpstr>Syntax Com Roman</vt:lpstr>
      <vt:lpstr>Office</vt:lpstr>
      <vt:lpstr>PowerPoint-Präsentation</vt:lpstr>
    </vt:vector>
  </TitlesOfParts>
  <Company>GMOS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Koppenhagen Kai</dc:creator>
  <cp:lastModifiedBy>Schwierskott, Uwe-GMOS</cp:lastModifiedBy>
  <cp:revision>404</cp:revision>
  <cp:lastPrinted>2024-05-15T09:14:48Z</cp:lastPrinted>
  <dcterms:created xsi:type="dcterms:W3CDTF">2020-02-17T05:44:30Z</dcterms:created>
  <dcterms:modified xsi:type="dcterms:W3CDTF">2025-06-12T15:57:33Z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4bad0d50-9cbb-471c-bae7-38b20ec0f1f9_Enabled">
    <vt:lpwstr>true</vt:lpwstr>
  </property>
  <property fmtid="{D5CDD505-2E9C-101B-9397-08002B2CF9AE}" pid="3" name="MSIP_Label_4bad0d50-9cbb-471c-bae7-38b20ec0f1f9_SetDate">
    <vt:lpwstr>2022-09-22T12:03:29Z</vt:lpwstr>
  </property>
  <property fmtid="{D5CDD505-2E9C-101B-9397-08002B2CF9AE}" pid="4" name="MSIP_Label_4bad0d50-9cbb-471c-bae7-38b20ec0f1f9_Method">
    <vt:lpwstr>Standard</vt:lpwstr>
  </property>
  <property fmtid="{D5CDD505-2E9C-101B-9397-08002B2CF9AE}" pid="5" name="MSIP_Label_4bad0d50-9cbb-471c-bae7-38b20ec0f1f9_Name">
    <vt:lpwstr>Intern</vt:lpwstr>
  </property>
  <property fmtid="{D5CDD505-2E9C-101B-9397-08002B2CF9AE}" pid="6" name="MSIP_Label_4bad0d50-9cbb-471c-bae7-38b20ec0f1f9_SiteId">
    <vt:lpwstr>35aa8c5b-ac0a-4b15-9788-ff6dfa22901f</vt:lpwstr>
  </property>
  <property fmtid="{D5CDD505-2E9C-101B-9397-08002B2CF9AE}" pid="7" name="MSIP_Label_4bad0d50-9cbb-471c-bae7-38b20ec0f1f9_ActionId">
    <vt:lpwstr>fee1b569-be71-4288-97bb-da2b4f4c6dae</vt:lpwstr>
  </property>
  <property fmtid="{D5CDD505-2E9C-101B-9397-08002B2CF9AE}" pid="8" name="MSIP_Label_4bad0d50-9cbb-471c-bae7-38b20ec0f1f9_ContentBits">
    <vt:lpwstr>0</vt:lpwstr>
  </property>
  <property fmtid="{D5CDD505-2E9C-101B-9397-08002B2CF9AE}" pid="9" name="ContentTypeId">
    <vt:lpwstr>0x0101009CA3EFC79545414B83D32A2DA3227AD3</vt:lpwstr>
  </property>
  <property fmtid="{D5CDD505-2E9C-101B-9397-08002B2CF9AE}" pid="10" name="Order">
    <vt:r8>108400</vt:r8>
  </property>
  <property fmtid="{D5CDD505-2E9C-101B-9397-08002B2CF9AE}" pid="11" name="bsoneInformationTopics">
    <vt:lpwstr/>
  </property>
  <property fmtid="{D5CDD505-2E9C-101B-9397-08002B2CF9AE}" pid="12" name="bsoneDocumentType">
    <vt:lpwstr/>
  </property>
  <property fmtid="{D5CDD505-2E9C-101B-9397-08002B2CF9AE}" pid="13" name="bsoneLanguages">
    <vt:lpwstr/>
  </property>
  <property fmtid="{D5CDD505-2E9C-101B-9397-08002B2CF9AE}" pid="14" name="bsoneLegalEntity">
    <vt:lpwstr>1;#GMOS|734a8e04-c929-41f8-8eac-705176bc2b32</vt:lpwstr>
  </property>
  <property fmtid="{D5CDD505-2E9C-101B-9397-08002B2CF9AE}" pid="15" name="bsoneCostCenter">
    <vt:lpwstr>2;#262 - Leitung Gastro (0090000)|e667a482-056e-429f-9144-33684a46c98d</vt:lpwstr>
  </property>
  <property fmtid="{D5CDD505-2E9C-101B-9397-08002B2CF9AE}" pid="16" name="bsoneInformationChannels">
    <vt:lpwstr/>
  </property>
  <property fmtid="{D5CDD505-2E9C-101B-9397-08002B2CF9AE}" pid="17" name="bsoneDepartment">
    <vt:lpwstr/>
  </property>
  <property fmtid="{D5CDD505-2E9C-101B-9397-08002B2CF9AE}" pid="18" name="bsoneInformationType">
    <vt:lpwstr/>
  </property>
  <property fmtid="{D5CDD505-2E9C-101B-9397-08002B2CF9AE}" pid="19" name="MediaServiceImageTags">
    <vt:lpwstr/>
  </property>
</Properties>
</file>